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87" r:id="rId3"/>
    <p:sldId id="317" r:id="rId4"/>
    <p:sldId id="316" r:id="rId5"/>
    <p:sldId id="314" r:id="rId6"/>
    <p:sldId id="312" r:id="rId7"/>
    <p:sldId id="318" r:id="rId8"/>
    <p:sldId id="319" r:id="rId9"/>
    <p:sldId id="320" r:id="rId10"/>
    <p:sldId id="276" r:id="rId11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4674"/>
  </p:normalViewPr>
  <p:slideViewPr>
    <p:cSldViewPr snapToGrid="0">
      <p:cViewPr varScale="1">
        <p:scale>
          <a:sx n="114" d="100"/>
          <a:sy n="114" d="100"/>
        </p:scale>
        <p:origin x="15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21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e du titre"/>
          <p:cNvSpPr txBox="1">
            <a:spLocks noGrp="1"/>
          </p:cNvSpPr>
          <p:nvPr>
            <p:ph type="title"/>
          </p:nvPr>
        </p:nvSpPr>
        <p:spPr>
          <a:xfrm>
            <a:off x="623888" y="1282305"/>
            <a:ext cx="7886701" cy="2139553"/>
          </a:xfrm>
          <a:prstGeom prst="rect">
            <a:avLst/>
          </a:prstGeom>
        </p:spPr>
        <p:txBody>
          <a:bodyPr anchor="b"/>
          <a:lstStyle>
            <a:lvl1pPr>
              <a:defRPr sz="3375"/>
            </a:lvl1pPr>
          </a:lstStyle>
          <a:p>
            <a:r>
              <a:t>Texte du titre</a:t>
            </a:r>
          </a:p>
        </p:txBody>
      </p:sp>
      <p:sp>
        <p:nvSpPr>
          <p:cNvPr id="30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23888" y="3442098"/>
            <a:ext cx="7886701" cy="112514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350">
                <a:solidFill>
                  <a:srgbClr val="888888"/>
                </a:solidFill>
              </a:defRPr>
            </a:lvl1pPr>
            <a:lvl2pPr marL="0" indent="257175">
              <a:buSzTx/>
              <a:buFontTx/>
              <a:buNone/>
              <a:defRPr sz="1350">
                <a:solidFill>
                  <a:srgbClr val="888888"/>
                </a:solidFill>
              </a:defRPr>
            </a:lvl2pPr>
            <a:lvl3pPr marL="0" indent="514350">
              <a:buSzTx/>
              <a:buFontTx/>
              <a:buNone/>
              <a:defRPr sz="1350">
                <a:solidFill>
                  <a:srgbClr val="888888"/>
                </a:solidFill>
              </a:defRPr>
            </a:lvl3pPr>
            <a:lvl4pPr marL="0" indent="771525">
              <a:buSzTx/>
              <a:buFontTx/>
              <a:buNone/>
              <a:defRPr sz="1350">
                <a:solidFill>
                  <a:srgbClr val="888888"/>
                </a:solidFill>
              </a:defRPr>
            </a:lvl4pPr>
            <a:lvl5pPr marL="0" indent="1028700">
              <a:buSzTx/>
              <a:buFontTx/>
              <a:buNone/>
              <a:defRPr sz="1350">
                <a:solidFill>
                  <a:srgbClr val="888888"/>
                </a:solidFill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3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9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e du titre"/>
          <p:cNvSpPr txBox="1">
            <a:spLocks noGrp="1"/>
          </p:cNvSpPr>
          <p:nvPr>
            <p:ph type="title"/>
          </p:nvPr>
        </p:nvSpPr>
        <p:spPr>
          <a:xfrm>
            <a:off x="629842" y="273844"/>
            <a:ext cx="7886701" cy="994173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8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29842" y="1260873"/>
            <a:ext cx="3868341" cy="61793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350" b="1"/>
            </a:lvl1pPr>
            <a:lvl2pPr marL="0" indent="257175">
              <a:buSzTx/>
              <a:buFontTx/>
              <a:buNone/>
              <a:defRPr sz="1350" b="1"/>
            </a:lvl2pPr>
            <a:lvl3pPr marL="0" indent="514350">
              <a:buSzTx/>
              <a:buFontTx/>
              <a:buNone/>
              <a:defRPr sz="1350" b="1"/>
            </a:lvl3pPr>
            <a:lvl4pPr marL="0" indent="771525">
              <a:buSzTx/>
              <a:buFontTx/>
              <a:buNone/>
              <a:defRPr sz="1350" b="1"/>
            </a:lvl4pPr>
            <a:lvl5pPr marL="0" indent="1028700">
              <a:buSzTx/>
              <a:buFontTx/>
              <a:buNone/>
              <a:defRPr sz="1350" b="1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9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4629150" y="1260873"/>
            <a:ext cx="3887393" cy="61793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00" b="1"/>
            </a:lvl1pPr>
          </a:lstStyle>
          <a:p>
            <a:pPr marL="0" indent="0">
              <a:buSzTx/>
              <a:buFontTx/>
              <a:buNone/>
              <a:defRPr sz="1800" b="1"/>
            </a:pPr>
            <a:endParaRPr/>
          </a:p>
        </p:txBody>
      </p:sp>
      <p:sp>
        <p:nvSpPr>
          <p:cNvPr id="5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e du titre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r>
              <a:t>Texte du titre</a:t>
            </a:r>
          </a:p>
        </p:txBody>
      </p:sp>
      <p:sp>
        <p:nvSpPr>
          <p:cNvPr id="73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3887392" y="740569"/>
            <a:ext cx="4629151" cy="365522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 marL="404132" indent="-146957">
              <a:defRPr sz="1800"/>
            </a:lvl2pPr>
            <a:lvl3pPr marL="685800" indent="-171450">
              <a:defRPr sz="1800"/>
            </a:lvl3pPr>
            <a:lvl4pPr marL="977264" indent="-205739">
              <a:defRPr sz="1800"/>
            </a:lvl4pPr>
            <a:lvl5pPr marL="1234440" indent="-205740">
              <a:defRPr sz="18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4" name="Espace réservé du texte 3"/>
          <p:cNvSpPr>
            <a:spLocks noGrp="1"/>
          </p:cNvSpPr>
          <p:nvPr>
            <p:ph type="body" sz="quarter" idx="13"/>
          </p:nvPr>
        </p:nvSpPr>
        <p:spPr>
          <a:xfrm>
            <a:off x="629840" y="1543050"/>
            <a:ext cx="2949180" cy="285869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</a:lstStyle>
          <a:p>
            <a:pPr marL="0" indent="0">
              <a:buSzTx/>
              <a:buFontTx/>
              <a:buNone/>
              <a:defRPr sz="1200"/>
            </a:pPr>
            <a:endParaRPr/>
          </a:p>
        </p:txBody>
      </p:sp>
      <p:sp>
        <p:nvSpPr>
          <p:cNvPr id="7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e du titre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r>
              <a:t>Texte du titre</a:t>
            </a:r>
          </a:p>
        </p:txBody>
      </p:sp>
      <p:sp>
        <p:nvSpPr>
          <p:cNvPr id="83" name="Espace réservé pour une image  2"/>
          <p:cNvSpPr>
            <a:spLocks noGrp="1"/>
          </p:cNvSpPr>
          <p:nvPr>
            <p:ph type="pic" sz="half" idx="13"/>
          </p:nvPr>
        </p:nvSpPr>
        <p:spPr>
          <a:xfrm>
            <a:off x="3887392" y="740569"/>
            <a:ext cx="4629151" cy="365522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900"/>
            </a:lvl1pPr>
            <a:lvl2pPr marL="0" indent="257175">
              <a:buSzTx/>
              <a:buFontTx/>
              <a:buNone/>
              <a:defRPr sz="900"/>
            </a:lvl2pPr>
            <a:lvl3pPr marL="0" indent="514350">
              <a:buSzTx/>
              <a:buFontTx/>
              <a:buNone/>
              <a:defRPr sz="900"/>
            </a:lvl3pPr>
            <a:lvl4pPr marL="0" indent="771525">
              <a:buSzTx/>
              <a:buFontTx/>
              <a:buNone/>
              <a:defRPr sz="900"/>
            </a:lvl4pPr>
            <a:lvl5pPr marL="0" indent="1028700">
              <a:buSzTx/>
              <a:buFontTx/>
              <a:buNone/>
              <a:defRPr sz="9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8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281955" y="4806082"/>
            <a:ext cx="233395" cy="196208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675">
                <a:solidFill>
                  <a:srgbClr val="888888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ransition spd="med"/>
  <p:txStyles>
    <p:titleStyle>
      <a:lvl1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28588" marR="0" indent="-12858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407194" marR="0" indent="-150019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694373" marR="0" indent="-180023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979243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1236418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1493593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1750768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2007943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2265118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1pPr>
      <a:lvl2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2pPr>
      <a:lvl3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3pPr>
      <a:lvl4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4pPr>
      <a:lvl5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5pPr>
      <a:lvl6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6pPr>
      <a:lvl7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7pPr>
      <a:lvl8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8pPr>
      <a:lvl9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Picture 4" descr="Picture 4"/>
          <p:cNvPicPr>
            <a:picLocks noChangeAspect="1"/>
          </p:cNvPicPr>
          <p:nvPr/>
        </p:nvPicPr>
        <p:blipFill rotWithShape="1">
          <a:blip r:embed="rId2"/>
          <a:srcRect l="1037" t="4239" r="48896" b="21742"/>
          <a:stretch/>
        </p:blipFill>
        <p:spPr>
          <a:xfrm rot="5400000">
            <a:off x="3576396" y="-454288"/>
            <a:ext cx="1991207" cy="9144003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Titre 10"/>
          <p:cNvSpPr txBox="1"/>
          <p:nvPr/>
        </p:nvSpPr>
        <p:spPr>
          <a:xfrm>
            <a:off x="1786951" y="4148172"/>
            <a:ext cx="5410221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4289" rIns="34289">
            <a:spAutoFit/>
          </a:bodyPr>
          <a:lstStyle/>
          <a:p>
            <a:pPr algn="ctr" defTabSz="377189">
              <a:defRPr sz="1400" b="1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fr-FR" sz="1200" dirty="0">
                <a:latin typeface="Arial Rounded MT Bold" panose="020F0704030504030204" pitchFamily="34" charset="0"/>
              </a:rPr>
              <a:t>Guy </a:t>
            </a:r>
            <a:r>
              <a:rPr lang="fr-FR" sz="1200" dirty="0" err="1">
                <a:latin typeface="Arial Rounded MT Bold" panose="020F0704030504030204" pitchFamily="34" charset="0"/>
              </a:rPr>
              <a:t>Fradin</a:t>
            </a:r>
            <a:endParaRPr sz="1200" dirty="0">
              <a:latin typeface="Arial Rounded MT Bold" panose="020F0704030504030204" pitchFamily="34" charset="0"/>
            </a:endParaRPr>
          </a:p>
        </p:txBody>
      </p:sp>
      <p:sp>
        <p:nvSpPr>
          <p:cNvPr id="115" name="Rectangle 13"/>
          <p:cNvSpPr txBox="1"/>
          <p:nvPr/>
        </p:nvSpPr>
        <p:spPr>
          <a:xfrm>
            <a:off x="1333541" y="1931175"/>
            <a:ext cx="6505485" cy="1683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718" tIns="25718" rIns="25718" bIns="25718" anchor="ctr">
            <a:spAutoFit/>
          </a:bodyPr>
          <a:lstStyle/>
          <a:p>
            <a:pPr indent="303610" algn="ctr">
              <a:defRPr sz="2500" b="1" cap="all">
                <a:solidFill>
                  <a:srgbClr val="007BA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SN" sz="1400" b="1" dirty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Kick-off meeting du 9</a:t>
            </a:r>
            <a:r>
              <a:rPr lang="fr-SN" sz="1400" b="1" baseline="30000" dirty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e</a:t>
            </a:r>
            <a:r>
              <a:rPr lang="fr-SN" sz="1400" b="1" dirty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 Forum Mondial de l’eau, </a:t>
            </a:r>
            <a:r>
              <a:rPr lang="fr-SN" sz="1400" b="1" dirty="0" err="1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dakar</a:t>
            </a:r>
            <a:r>
              <a:rPr lang="fr-SN" sz="1400" b="1" dirty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 2021</a:t>
            </a:r>
            <a:endParaRPr lang="fr-SN" sz="1400" b="1" u="sng" dirty="0">
              <a:solidFill>
                <a:srgbClr val="007BAE"/>
              </a:solidFill>
              <a:latin typeface="Arial Rounded MT Bold" panose="020F0704030504030204" pitchFamily="34" charset="0"/>
              <a:ea typeface="Arial"/>
              <a:cs typeface="Arial"/>
            </a:endParaRPr>
          </a:p>
          <a:p>
            <a:pPr algn="ctr"/>
            <a:endParaRPr lang="fr-FR" sz="2400" dirty="0"/>
          </a:p>
          <a:p>
            <a:pPr algn="ctr"/>
            <a:r>
              <a:rPr lang="fr-FR" sz="2000" dirty="0"/>
              <a:t> </a:t>
            </a:r>
            <a:r>
              <a:rPr lang="fr-FR" b="1" dirty="0">
                <a:solidFill>
                  <a:srgbClr val="007BAE"/>
                </a:solidFill>
              </a:rPr>
              <a:t>L’EAU CATALYSEUR DU DÉVELOPPEMENT ÉCONOMIQUE RURAL</a:t>
            </a:r>
            <a:endParaRPr lang="fr-FR" dirty="0"/>
          </a:p>
          <a:p>
            <a:pPr algn="ctr"/>
            <a:r>
              <a:rPr lang="fr-FR" sz="2400" b="1" dirty="0"/>
              <a:t>-------------------------------</a:t>
            </a:r>
            <a:endParaRPr lang="fr-FR" sz="1600" b="1" dirty="0">
              <a:solidFill>
                <a:srgbClr val="007BAE"/>
              </a:solidFill>
            </a:endParaRPr>
          </a:p>
          <a:p>
            <a:pPr algn="ctr"/>
            <a:r>
              <a:rPr lang="fr-FR" sz="2400" dirty="0"/>
              <a:t>   </a:t>
            </a:r>
            <a:r>
              <a:rPr lang="fr-FR" b="1" dirty="0">
                <a:solidFill>
                  <a:srgbClr val="007BAE"/>
                </a:solidFill>
              </a:rPr>
              <a:t>WATER AS CATALYST FOR RURAL ECONOMIC DEVELOPMENT</a:t>
            </a:r>
            <a:endParaRPr sz="2400" b="1" dirty="0">
              <a:solidFill>
                <a:srgbClr val="007BAE"/>
              </a:solidFill>
              <a:latin typeface="Arial Rounded MT Bold" panose="020F0704030504030204" pitchFamily="34" charset="0"/>
              <a:ea typeface="Arial"/>
              <a:cs typeface="Arial"/>
            </a:endParaRPr>
          </a:p>
        </p:txBody>
      </p:sp>
      <p:sp>
        <p:nvSpPr>
          <p:cNvPr id="116" name="Rectangle 14"/>
          <p:cNvSpPr txBox="1"/>
          <p:nvPr/>
        </p:nvSpPr>
        <p:spPr>
          <a:xfrm>
            <a:off x="1639079" y="4744229"/>
            <a:ext cx="5894411" cy="276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4289" tIns="34289" rIns="34289" bIns="34289">
            <a:spAutoFit/>
          </a:bodyPr>
          <a:lstStyle>
            <a:lvl1pPr algn="ctr">
              <a:defRPr b="1">
                <a:solidFill>
                  <a:srgbClr val="002060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r>
              <a:rPr lang="fr-SN" sz="1350" dirty="0">
                <a:latin typeface="Arial Rounded MT Bold" panose="020F0704030504030204" pitchFamily="34" charset="0"/>
              </a:rPr>
              <a:t>DAKAR,</a:t>
            </a:r>
            <a:r>
              <a:rPr sz="1350" dirty="0">
                <a:latin typeface="Arial Rounded MT Bold" panose="020F0704030504030204" pitchFamily="34" charset="0"/>
              </a:rPr>
              <a:t> le </a:t>
            </a:r>
            <a:r>
              <a:rPr lang="fr-SN" sz="1350" dirty="0">
                <a:latin typeface="Arial Rounded MT Bold" panose="020F0704030504030204" pitchFamily="34" charset="0"/>
              </a:rPr>
              <a:t>20</a:t>
            </a:r>
            <a:r>
              <a:rPr sz="1350" dirty="0">
                <a:latin typeface="Arial Rounded MT Bold" panose="020F0704030504030204" pitchFamily="34" charset="0"/>
              </a:rPr>
              <a:t> </a:t>
            </a:r>
            <a:r>
              <a:rPr lang="fr-SN" sz="1350" dirty="0">
                <a:latin typeface="Arial Rounded MT Bold" panose="020F0704030504030204" pitchFamily="34" charset="0"/>
              </a:rPr>
              <a:t>juin</a:t>
            </a:r>
            <a:r>
              <a:rPr sz="1350" dirty="0">
                <a:latin typeface="Arial Rounded MT Bold" panose="020F0704030504030204" pitchFamily="34" charset="0"/>
              </a:rPr>
              <a:t> 2019</a:t>
            </a:r>
          </a:p>
        </p:txBody>
      </p:sp>
      <p:pic>
        <p:nvPicPr>
          <p:cNvPr id="118" name="Image" descr="Image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754088" y="161962"/>
            <a:ext cx="839858" cy="504854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Picture 1" descr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526" y="238261"/>
            <a:ext cx="624077" cy="352256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ZoneTexte 15"/>
          <p:cNvSpPr txBox="1"/>
          <p:nvPr/>
        </p:nvSpPr>
        <p:spPr>
          <a:xfrm>
            <a:off x="189313" y="589030"/>
            <a:ext cx="1681295" cy="3348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4289" rIns="34289">
            <a:spAutoFit/>
          </a:bodyPr>
          <a:lstStyle>
            <a:lvl1pPr>
              <a:defRPr sz="900" b="1">
                <a:solidFill>
                  <a:srgbClr val="00B0F0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</a:lstStyle>
          <a:p>
            <a:r>
              <a:rPr sz="788" dirty="0"/>
              <a:t>RÉPUBLIQUE DU SÉNÉGAL</a:t>
            </a:r>
            <a:endParaRPr lang="fr-SN" sz="788" dirty="0"/>
          </a:p>
          <a:p>
            <a:r>
              <a:rPr lang="fr-SN" sz="788" dirty="0"/>
              <a:t>Un Peuple – Un But – Une Foi</a:t>
            </a:r>
            <a:endParaRPr sz="788" dirty="0"/>
          </a:p>
        </p:txBody>
      </p:sp>
      <p:pic>
        <p:nvPicPr>
          <p:cNvPr id="11" name="Image 10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0836" y="464745"/>
            <a:ext cx="1268330" cy="13621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8" name="Picture 4" descr="Picture 4"/>
          <p:cNvPicPr>
            <a:picLocks noChangeAspect="1"/>
          </p:cNvPicPr>
          <p:nvPr/>
        </p:nvPicPr>
        <p:blipFill rotWithShape="1">
          <a:blip r:embed="rId2"/>
          <a:srcRect l="3881" t="4239" r="48895" b="21743"/>
          <a:stretch/>
        </p:blipFill>
        <p:spPr>
          <a:xfrm rot="5400000">
            <a:off x="3632939" y="-367555"/>
            <a:ext cx="1878119" cy="9144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433" name="Image" descr="Image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407031" y="226438"/>
            <a:ext cx="955846" cy="574577"/>
          </a:xfrm>
          <a:prstGeom prst="rect">
            <a:avLst/>
          </a:prstGeom>
          <a:ln w="12700">
            <a:miter lim="400000"/>
          </a:ln>
        </p:spPr>
      </p:pic>
      <p:pic>
        <p:nvPicPr>
          <p:cNvPr id="434" name="Picture 1" descr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788" y="286450"/>
            <a:ext cx="676629" cy="381918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ZoneTexte 15"/>
          <p:cNvSpPr txBox="1"/>
          <p:nvPr/>
        </p:nvSpPr>
        <p:spPr>
          <a:xfrm>
            <a:off x="168529" y="679808"/>
            <a:ext cx="1681295" cy="3348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4289" rIns="34289">
            <a:spAutoFit/>
          </a:bodyPr>
          <a:lstStyle>
            <a:lvl1pPr>
              <a:defRPr sz="900" b="1">
                <a:solidFill>
                  <a:srgbClr val="00B0F0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</a:lstStyle>
          <a:p>
            <a:r>
              <a:rPr sz="788" dirty="0"/>
              <a:t>RÉPUBLIQUE DU SÉNÉGAL</a:t>
            </a:r>
            <a:endParaRPr lang="fr-SN" sz="788" dirty="0"/>
          </a:p>
          <a:p>
            <a:r>
              <a:rPr lang="fr-SN" sz="788" dirty="0"/>
              <a:t>Un Peuple – Un But – Une Foi</a:t>
            </a:r>
            <a:endParaRPr sz="788" dirty="0"/>
          </a:p>
        </p:txBody>
      </p:sp>
      <p:sp>
        <p:nvSpPr>
          <p:cNvPr id="13" name="Rectangle 12"/>
          <p:cNvSpPr/>
          <p:nvPr/>
        </p:nvSpPr>
        <p:spPr>
          <a:xfrm>
            <a:off x="2714901" y="3081486"/>
            <a:ext cx="4009752" cy="577081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fr-FR" sz="33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oadway" pitchFamily="82" charset="0"/>
              </a:rPr>
              <a:t>Je vous remercie</a:t>
            </a:r>
          </a:p>
        </p:txBody>
      </p:sp>
      <p:pic>
        <p:nvPicPr>
          <p:cNvPr id="9" name="Image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493" y="794283"/>
            <a:ext cx="1774861" cy="18138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  <p:grpSp>
        <p:nvGrpSpPr>
          <p:cNvPr id="7" name="Groupe 6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8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9" name="ZoneTexte 8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6" name="ZoneTexte 15">
            <a:extLst>
              <a:ext uri="{FF2B5EF4-FFF2-40B4-BE49-F238E27FC236}">
                <a16:creationId xmlns:a16="http://schemas.microsoft.com/office/drawing/2014/main" id="{D93F20C4-B934-4265-B7C2-7F225A612904}"/>
              </a:ext>
            </a:extLst>
          </p:cNvPr>
          <p:cNvSpPr txBox="1"/>
          <p:nvPr/>
        </p:nvSpPr>
        <p:spPr>
          <a:xfrm>
            <a:off x="450191" y="465194"/>
            <a:ext cx="4114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Arial Narrow" panose="020B0606020202030204" pitchFamily="34" charset="0"/>
              </a:rPr>
              <a:t>Des PROBLÈMES engendrés par:</a:t>
            </a:r>
          </a:p>
          <a:p>
            <a:endParaRPr lang="fr-FR" sz="1600" dirty="0">
              <a:latin typeface="Arial Narrow" panose="020B0606020202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sz="1600" dirty="0">
                <a:latin typeface="Arial Narrow" panose="020B0606020202030204" pitchFamily="34" charset="0"/>
              </a:rPr>
              <a:t>Le niveau de la ressource</a:t>
            </a:r>
          </a:p>
          <a:p>
            <a:pPr marL="285750" indent="-285750">
              <a:buFontTx/>
              <a:buChar char="-"/>
            </a:pPr>
            <a:r>
              <a:rPr lang="fr-FR" sz="1600" dirty="0">
                <a:latin typeface="Arial Narrow" panose="020B0606020202030204" pitchFamily="34" charset="0"/>
              </a:rPr>
              <a:t>L’usage inconsidéré de l’eau et une gestion déficiente</a:t>
            </a:r>
          </a:p>
          <a:p>
            <a:pPr marL="285750" indent="-285750">
              <a:buFontTx/>
              <a:buChar char="-"/>
            </a:pPr>
            <a:r>
              <a:rPr lang="fr-FR" sz="1600" dirty="0">
                <a:latin typeface="Arial Narrow" panose="020B0606020202030204" pitchFamily="34" charset="0"/>
              </a:rPr>
              <a:t>Le réchauffement climatique</a:t>
            </a:r>
          </a:p>
          <a:p>
            <a:pPr marL="285750" indent="-285750">
              <a:buFontTx/>
              <a:buChar char="-"/>
            </a:pPr>
            <a:endParaRPr lang="fr-FR" sz="2000" dirty="0">
              <a:latin typeface="Arial Narrow" panose="020B0606020202030204" pitchFamily="34" charset="0"/>
            </a:endParaRPr>
          </a:p>
          <a:p>
            <a:pPr marL="285750" indent="-285750">
              <a:buFontTx/>
              <a:buChar char="-"/>
            </a:pPr>
            <a:endParaRPr lang="fr-FR" sz="2000" dirty="0">
              <a:latin typeface="Arial Narrow" panose="020B0606020202030204" pitchFamily="34" charset="0"/>
            </a:endParaRPr>
          </a:p>
          <a:p>
            <a:pPr marL="285750" indent="-285750">
              <a:buFontTx/>
              <a:buChar char="-"/>
            </a:pPr>
            <a:endParaRPr lang="fr-FR" sz="2000" dirty="0">
              <a:latin typeface="Arial Narrow" panose="020B0606020202030204" pitchFamily="34" charset="0"/>
            </a:endParaRPr>
          </a:p>
          <a:p>
            <a:r>
              <a:rPr lang="fr-FR" sz="1600" dirty="0">
                <a:latin typeface="Arial Narrow" panose="020B0606020202030204" pitchFamily="34" charset="0"/>
              </a:rPr>
              <a:t>Des RÉPONSES grâce à:</a:t>
            </a:r>
          </a:p>
          <a:p>
            <a:endParaRPr lang="fr-FR" sz="1600" dirty="0">
              <a:latin typeface="Arial Narrow" panose="020B0606020202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sz="1600" dirty="0">
                <a:latin typeface="Arial Narrow" panose="020B0606020202030204" pitchFamily="34" charset="0"/>
              </a:rPr>
              <a:t>Une gestion intégrée de l’eau</a:t>
            </a:r>
          </a:p>
          <a:p>
            <a:pPr marL="285750" indent="-285750">
              <a:buFontTx/>
              <a:buChar char="-"/>
            </a:pPr>
            <a:r>
              <a:rPr lang="fr-FR" sz="1600" dirty="0">
                <a:latin typeface="Arial Narrow" panose="020B0606020202030204" pitchFamily="34" charset="0"/>
              </a:rPr>
              <a:t>La reconquête des écosystèmes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AB204D4-417F-494B-BAAE-2BF47885C58B}"/>
              </a:ext>
            </a:extLst>
          </p:cNvPr>
          <p:cNvSpPr txBox="1"/>
          <p:nvPr/>
        </p:nvSpPr>
        <p:spPr>
          <a:xfrm>
            <a:off x="5204313" y="388994"/>
            <a:ext cx="3755656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Arial Narrow" panose="020B0606020202030204" pitchFamily="34" charset="0"/>
              </a:rPr>
              <a:t>PROBLEMS caused by:</a:t>
            </a:r>
          </a:p>
          <a:p>
            <a:endParaRPr lang="fr-FR" sz="1600" dirty="0">
              <a:latin typeface="Arial Narrow" panose="020B0606020202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sz="1600" dirty="0">
                <a:latin typeface="Arial Narrow" panose="020B0606020202030204" pitchFamily="34" charset="0"/>
              </a:rPr>
              <a:t>The availability of the resource</a:t>
            </a:r>
          </a:p>
          <a:p>
            <a:pPr marL="285750" indent="-285750">
              <a:buFontTx/>
              <a:buChar char="-"/>
            </a:pPr>
            <a:r>
              <a:rPr lang="fr-FR" sz="1600" dirty="0">
                <a:latin typeface="Arial Narrow" panose="020B0606020202030204" pitchFamily="34" charset="0"/>
              </a:rPr>
              <a:t>The reckless use of water and poor management</a:t>
            </a:r>
          </a:p>
          <a:p>
            <a:pPr marL="285750" indent="-285750">
              <a:buFontTx/>
              <a:buChar char="-"/>
            </a:pPr>
            <a:r>
              <a:rPr lang="fr-FR" sz="1600" dirty="0">
                <a:latin typeface="Arial Narrow" panose="020B0606020202030204" pitchFamily="34" charset="0"/>
              </a:rPr>
              <a:t>Global warming</a:t>
            </a:r>
          </a:p>
          <a:p>
            <a:pPr marL="285750" indent="-285750">
              <a:buFontTx/>
              <a:buChar char="-"/>
            </a:pPr>
            <a:endParaRPr lang="fr-FR" sz="2000" dirty="0">
              <a:latin typeface="Arial Narrow" panose="020B0606020202030204" pitchFamily="34" charset="0"/>
            </a:endParaRPr>
          </a:p>
          <a:p>
            <a:endParaRPr lang="fr-FR" sz="2000" dirty="0">
              <a:latin typeface="Arial Narrow" panose="020B0606020202030204" pitchFamily="34" charset="0"/>
            </a:endParaRPr>
          </a:p>
          <a:p>
            <a:endParaRPr lang="fr-FR" sz="2000" dirty="0">
              <a:latin typeface="Arial Narrow" panose="020B0606020202030204" pitchFamily="34" charset="0"/>
            </a:endParaRPr>
          </a:p>
          <a:p>
            <a:r>
              <a:rPr lang="fr-FR" sz="1600" dirty="0">
                <a:latin typeface="Arial Narrow" panose="020B0606020202030204" pitchFamily="34" charset="0"/>
              </a:rPr>
              <a:t>ANSWERS thanks to:</a:t>
            </a:r>
          </a:p>
          <a:p>
            <a:endParaRPr lang="fr-FR" sz="1600" dirty="0">
              <a:latin typeface="Arial Narrow" panose="020B0606020202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sz="1600" dirty="0">
                <a:latin typeface="Arial Narrow" panose="020B0606020202030204" pitchFamily="34" charset="0"/>
              </a:rPr>
              <a:t>Integrated water management</a:t>
            </a:r>
          </a:p>
          <a:p>
            <a:pPr marL="285750" indent="-285750">
              <a:buFontTx/>
              <a:buChar char="-"/>
            </a:pPr>
            <a:r>
              <a:rPr lang="fr-FR" sz="1600" dirty="0">
                <a:latin typeface="Arial Narrow" panose="020B0606020202030204" pitchFamily="34" charset="0"/>
              </a:rPr>
              <a:t>Ecosystems recovery</a:t>
            </a:r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CCBEF3D2-218B-4AD8-98C4-7B9CFA7A41D4}"/>
              </a:ext>
            </a:extLst>
          </p:cNvPr>
          <p:cNvCxnSpPr/>
          <p:nvPr/>
        </p:nvCxnSpPr>
        <p:spPr>
          <a:xfrm>
            <a:off x="4508415" y="330303"/>
            <a:ext cx="0" cy="3886200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957086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6" name="ZoneTexte 5">
            <a:extLst>
              <a:ext uri="{FF2B5EF4-FFF2-40B4-BE49-F238E27FC236}">
                <a16:creationId xmlns:a16="http://schemas.microsoft.com/office/drawing/2014/main" id="{D8EAF48F-1057-4594-A02D-897B48AEE9EF}"/>
              </a:ext>
            </a:extLst>
          </p:cNvPr>
          <p:cNvSpPr txBox="1"/>
          <p:nvPr/>
        </p:nvSpPr>
        <p:spPr>
          <a:xfrm>
            <a:off x="350870" y="1237598"/>
            <a:ext cx="3733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000" dirty="0">
              <a:latin typeface="Arial Narrow" panose="020B0606020202030204" pitchFamily="34" charset="0"/>
            </a:endParaRPr>
          </a:p>
          <a:p>
            <a:pPr marL="285750" indent="-285750">
              <a:buFontTx/>
              <a:buChar char="-"/>
            </a:pPr>
            <a:endParaRPr lang="fr-FR" sz="2000" dirty="0">
              <a:latin typeface="Arial Narrow" panose="020B0606020202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sz="2000" dirty="0">
                <a:latin typeface="Arial Narrow" panose="020B0606020202030204" pitchFamily="34" charset="0"/>
              </a:rPr>
              <a:t>De développement économique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latin typeface="Arial Narrow" panose="020B0606020202030204" pitchFamily="34" charset="0"/>
              </a:rPr>
              <a:t>Environnementaux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latin typeface="Arial Narrow" panose="020B0606020202030204" pitchFamily="34" charset="0"/>
              </a:rPr>
              <a:t>Sociaux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E75132D-BCFD-422B-8D2F-C7104409B323}"/>
              </a:ext>
            </a:extLst>
          </p:cNvPr>
          <p:cNvSpPr txBox="1"/>
          <p:nvPr/>
        </p:nvSpPr>
        <p:spPr>
          <a:xfrm>
            <a:off x="5321315" y="1229855"/>
            <a:ext cx="33528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000" dirty="0">
              <a:latin typeface="Arial Narrow" panose="020B0606020202030204" pitchFamily="34" charset="0"/>
            </a:endParaRPr>
          </a:p>
          <a:p>
            <a:pPr marL="285750" indent="-285750">
              <a:buFontTx/>
              <a:buChar char="-"/>
            </a:pPr>
            <a:endParaRPr lang="fr-FR" sz="2000" dirty="0">
              <a:latin typeface="Arial Narrow" panose="020B0606020202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sz="2000" dirty="0">
                <a:latin typeface="Arial Narrow" panose="020B0606020202030204" pitchFamily="34" charset="0"/>
              </a:rPr>
              <a:t>Of economic development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latin typeface="Arial Narrow" panose="020B0606020202030204" pitchFamily="34" charset="0"/>
              </a:rPr>
              <a:t>Environmental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latin typeface="Arial Narrow" panose="020B0606020202030204" pitchFamily="34" charset="0"/>
              </a:rPr>
              <a:t>Social</a:t>
            </a:r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3F80E295-6631-41A2-B6BA-5FEDDCCC9B21}"/>
              </a:ext>
            </a:extLst>
          </p:cNvPr>
          <p:cNvCxnSpPr>
            <a:cxnSpLocks/>
          </p:cNvCxnSpPr>
          <p:nvPr/>
        </p:nvCxnSpPr>
        <p:spPr>
          <a:xfrm>
            <a:off x="4514810" y="1493019"/>
            <a:ext cx="0" cy="2596614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37A80C18-6CD9-44E8-B412-6606107FD639}"/>
              </a:ext>
            </a:extLst>
          </p:cNvPr>
          <p:cNvSpPr txBox="1"/>
          <p:nvPr/>
        </p:nvSpPr>
        <p:spPr>
          <a:xfrm>
            <a:off x="2519233" y="415582"/>
            <a:ext cx="39911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Arial Narrow" panose="020B0606020202030204" pitchFamily="34" charset="0"/>
              </a:rPr>
              <a:t>DES PROBLÈMES / SEVERAL PROBLEMS:</a:t>
            </a:r>
          </a:p>
          <a:p>
            <a:endParaRPr lang="fr-FR" dirty="0">
              <a:latin typeface="Arial Narrow" panose="020B060602020203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249788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24EF39EC-C6EA-4596-899D-BC73F2494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5233" y="727970"/>
            <a:ext cx="6757332" cy="3687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4502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pic>
        <p:nvPicPr>
          <p:cNvPr id="2" name="Image 1">
            <a:extLst>
              <a:ext uri="{FF2B5EF4-FFF2-40B4-BE49-F238E27FC236}">
                <a16:creationId xmlns:a16="http://schemas.microsoft.com/office/drawing/2014/main" id="{6F33846C-B247-4CF8-8D20-CA166C9F87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172" y="298394"/>
            <a:ext cx="6865454" cy="4025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28843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pic>
        <p:nvPicPr>
          <p:cNvPr id="2" name="Image 1">
            <a:extLst>
              <a:ext uri="{FF2B5EF4-FFF2-40B4-BE49-F238E27FC236}">
                <a16:creationId xmlns:a16="http://schemas.microsoft.com/office/drawing/2014/main" id="{9BC94EDB-2EE5-4BED-BFFB-C15B6F1BC2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7930" y="362004"/>
            <a:ext cx="6339971" cy="4089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54722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  <p:grpSp>
        <p:nvGrpSpPr>
          <p:cNvPr id="7" name="Groupe 6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8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9" name="ZoneTexte 8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pic>
        <p:nvPicPr>
          <p:cNvPr id="2" name="Image 1">
            <a:extLst>
              <a:ext uri="{FF2B5EF4-FFF2-40B4-BE49-F238E27FC236}">
                <a16:creationId xmlns:a16="http://schemas.microsoft.com/office/drawing/2014/main" id="{5B217066-4591-4F93-9AD6-294A7934EE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088" y="398476"/>
            <a:ext cx="6995622" cy="4002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658842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/>
          </a:p>
        </p:txBody>
      </p:sp>
      <p:grpSp>
        <p:nvGrpSpPr>
          <p:cNvPr id="7" name="Groupe 6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8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9" name="ZoneTexte 8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76E4AA3E-8E7A-4EF8-B4F0-EFB5DB31F8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0657" y="611759"/>
            <a:ext cx="6486484" cy="3300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27674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9</a:t>
            </a:fld>
            <a:endParaRPr/>
          </a:p>
        </p:txBody>
      </p:sp>
      <p:grpSp>
        <p:nvGrpSpPr>
          <p:cNvPr id="7" name="Groupe 6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8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9" name="ZoneTexte 8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pic>
        <p:nvPicPr>
          <p:cNvPr id="2" name="Image 1">
            <a:extLst>
              <a:ext uri="{FF2B5EF4-FFF2-40B4-BE49-F238E27FC236}">
                <a16:creationId xmlns:a16="http://schemas.microsoft.com/office/drawing/2014/main" id="{9B5CBE5A-60C2-4634-BA5A-21406D4E9B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6373" y="411061"/>
            <a:ext cx="5655052" cy="3889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40202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952</TotalTime>
  <Words>275</Words>
  <Application>Microsoft Office PowerPoint</Application>
  <PresentationFormat>Affichage à l'écran (16:9)</PresentationFormat>
  <Paragraphs>63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9" baseType="lpstr">
      <vt:lpstr>Arial</vt:lpstr>
      <vt:lpstr>Arial Narrow</vt:lpstr>
      <vt:lpstr>Arial Rounded MT Bold</vt:lpstr>
      <vt:lpstr>Bookman Old Style</vt:lpstr>
      <vt:lpstr>Broadway</vt:lpstr>
      <vt:lpstr>Calibri</vt:lpstr>
      <vt:lpstr>Calibri Light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Forum au PR</dc:title>
  <dc:subject>Etat d'avancement</dc:subject>
  <dc:creator>Dr Mohamed DIATTA</dc:creator>
  <cp:lastModifiedBy>Mariem Khemiri</cp:lastModifiedBy>
  <cp:revision>144</cp:revision>
  <dcterms:modified xsi:type="dcterms:W3CDTF">2019-06-20T11:22:09Z</dcterms:modified>
</cp:coreProperties>
</file>