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1" r:id="rId2"/>
    <p:sldId id="295" r:id="rId3"/>
    <p:sldId id="263" r:id="rId4"/>
    <p:sldId id="310" r:id="rId5"/>
    <p:sldId id="305" r:id="rId6"/>
    <p:sldId id="306" r:id="rId7"/>
    <p:sldId id="307" r:id="rId8"/>
    <p:sldId id="308" r:id="rId9"/>
    <p:sldId id="309" r:id="rId10"/>
    <p:sldId id="312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188" autoAdjust="0"/>
  </p:normalViewPr>
  <p:slideViewPr>
    <p:cSldViewPr>
      <p:cViewPr varScale="1">
        <p:scale>
          <a:sx n="73" d="100"/>
          <a:sy n="73" d="100"/>
        </p:scale>
        <p:origin x="12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A2290-7465-4F42-BC47-28D936428DFB}" type="datetimeFigureOut">
              <a:rPr lang="fr-FR" smtClean="0"/>
              <a:pPr/>
              <a:t>28/06/2019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356D8-443D-4756-9179-727E21D66ED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A2290-7465-4F42-BC47-28D936428DFB}" type="datetimeFigureOut">
              <a:rPr lang="fr-FR" smtClean="0"/>
              <a:pPr/>
              <a:t>28/06/2019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356D8-443D-4756-9179-727E21D66ED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A2290-7465-4F42-BC47-28D936428DFB}" type="datetimeFigureOut">
              <a:rPr lang="fr-FR" smtClean="0"/>
              <a:pPr/>
              <a:t>28/06/2019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356D8-443D-4756-9179-727E21D66ED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A2290-7465-4F42-BC47-28D936428DFB}" type="datetimeFigureOut">
              <a:rPr lang="fr-FR" smtClean="0"/>
              <a:pPr/>
              <a:t>28/06/2019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356D8-443D-4756-9179-727E21D66ED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A2290-7465-4F42-BC47-28D936428DFB}" type="datetimeFigureOut">
              <a:rPr lang="fr-FR" smtClean="0"/>
              <a:pPr/>
              <a:t>28/06/2019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356D8-443D-4756-9179-727E21D66ED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A2290-7465-4F42-BC47-28D936428DFB}" type="datetimeFigureOut">
              <a:rPr lang="fr-FR" smtClean="0"/>
              <a:pPr/>
              <a:t>28/06/2019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356D8-443D-4756-9179-727E21D66ED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A2290-7465-4F42-BC47-28D936428DFB}" type="datetimeFigureOut">
              <a:rPr lang="fr-FR" smtClean="0"/>
              <a:pPr/>
              <a:t>28/06/2019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356D8-443D-4756-9179-727E21D66ED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A2290-7465-4F42-BC47-28D936428DFB}" type="datetimeFigureOut">
              <a:rPr lang="fr-FR" smtClean="0"/>
              <a:pPr/>
              <a:t>28/06/2019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356D8-443D-4756-9179-727E21D66ED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A2290-7465-4F42-BC47-28D936428DFB}" type="datetimeFigureOut">
              <a:rPr lang="fr-FR" smtClean="0"/>
              <a:pPr/>
              <a:t>28/06/2019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356D8-443D-4756-9179-727E21D66ED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A2290-7465-4F42-BC47-28D936428DFB}" type="datetimeFigureOut">
              <a:rPr lang="fr-FR" smtClean="0"/>
              <a:pPr/>
              <a:t>28/06/2019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356D8-443D-4756-9179-727E21D66ED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A2290-7465-4F42-BC47-28D936428DFB}" type="datetimeFigureOut">
              <a:rPr lang="fr-FR" smtClean="0"/>
              <a:pPr/>
              <a:t>28/06/2019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356D8-443D-4756-9179-727E21D66ED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A2290-7465-4F42-BC47-28D936428DFB}" type="datetimeFigureOut">
              <a:rPr lang="fr-FR" smtClean="0"/>
              <a:pPr/>
              <a:t>28/06/2019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356D8-443D-4756-9179-727E21D66ED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Picture 4" descr="Picture 4"/>
          <p:cNvPicPr>
            <a:picLocks noChangeAspect="1"/>
          </p:cNvPicPr>
          <p:nvPr/>
        </p:nvPicPr>
        <p:blipFill rotWithShape="1">
          <a:blip r:embed="rId2"/>
          <a:srcRect l="1037" t="4239" r="48896" b="21742"/>
          <a:stretch/>
        </p:blipFill>
        <p:spPr>
          <a:xfrm rot="5400000">
            <a:off x="3106701" y="928209"/>
            <a:ext cx="2930595" cy="8928992"/>
          </a:xfrm>
          <a:prstGeom prst="rect">
            <a:avLst/>
          </a:prstGeom>
          <a:ln w="12700">
            <a:miter lim="400000"/>
          </a:ln>
        </p:spPr>
      </p:pic>
      <p:sp>
        <p:nvSpPr>
          <p:cNvPr id="115" name="Rectangle 13"/>
          <p:cNvSpPr txBox="1"/>
          <p:nvPr/>
        </p:nvSpPr>
        <p:spPr>
          <a:xfrm>
            <a:off x="831273" y="2993031"/>
            <a:ext cx="7564582" cy="7290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718" tIns="25718" rIns="25718" bIns="25718" anchor="ctr">
            <a:spAutoFit/>
          </a:bodyPr>
          <a:lstStyle/>
          <a:p>
            <a:pPr indent="303602" algn="ctr">
              <a:lnSpc>
                <a:spcPct val="150000"/>
              </a:lnSpc>
              <a:defRPr sz="2500" b="1" cap="all">
                <a:solidFill>
                  <a:srgbClr val="007BA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SN" sz="1600" b="1" dirty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Kick-off meeting du 9</a:t>
            </a:r>
            <a:r>
              <a:rPr lang="fr-SN" sz="1600" b="1" baseline="30000" dirty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e</a:t>
            </a:r>
            <a:r>
              <a:rPr lang="fr-SN" sz="1600" b="1" dirty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 Forum mondial de l’eau, Dakar 2021</a:t>
            </a:r>
            <a:endParaRPr lang="fr-SN" sz="1600" b="1" u="sng" dirty="0">
              <a:solidFill>
                <a:srgbClr val="007BAE"/>
              </a:solidFill>
              <a:latin typeface="Arial Rounded MT Bold" panose="020F0704030504030204" pitchFamily="34" charset="0"/>
              <a:ea typeface="Arial"/>
              <a:cs typeface="Arial"/>
            </a:endParaRPr>
          </a:p>
          <a:p>
            <a:pPr indent="303602" algn="ctr">
              <a:defRPr sz="2500" b="1" cap="all">
                <a:solidFill>
                  <a:srgbClr val="007BA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SN" sz="2000" b="1" dirty="0" smtClean="0">
                <a:solidFill>
                  <a:srgbClr val="007BAE"/>
                </a:solidFill>
                <a:latin typeface="Arial Rounded MT Bold" panose="020F0704030504030204" pitchFamily="34" charset="0"/>
                <a:ea typeface="Arial"/>
                <a:cs typeface="Arial"/>
              </a:rPr>
              <a:t>Discussion sur la sécurité de l’eau</a:t>
            </a:r>
            <a:endParaRPr sz="2000" b="1" dirty="0">
              <a:solidFill>
                <a:srgbClr val="007BAE"/>
              </a:solidFill>
              <a:latin typeface="Arial Rounded MT Bold" panose="020F0704030504030204" pitchFamily="34" charset="0"/>
              <a:ea typeface="Arial"/>
              <a:cs typeface="Arial"/>
            </a:endParaRPr>
          </a:p>
        </p:txBody>
      </p:sp>
      <p:sp>
        <p:nvSpPr>
          <p:cNvPr id="116" name="Rectangle 14"/>
          <p:cNvSpPr txBox="1"/>
          <p:nvPr/>
        </p:nvSpPr>
        <p:spPr>
          <a:xfrm>
            <a:off x="1639082" y="5468399"/>
            <a:ext cx="5894411" cy="276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4289" tIns="34289" rIns="34289" bIns="34289">
            <a:spAutoFit/>
          </a:bodyPr>
          <a:lstStyle>
            <a:lvl1pPr algn="ctr">
              <a:defRPr b="1">
                <a:solidFill>
                  <a:srgbClr val="002060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r>
              <a:rPr lang="fr-SN" sz="1350" dirty="0">
                <a:latin typeface="Arial Rounded MT Bold" panose="020F0704030504030204" pitchFamily="34" charset="0"/>
              </a:rPr>
              <a:t>DAKAR,</a:t>
            </a:r>
            <a:r>
              <a:rPr sz="1350" dirty="0">
                <a:latin typeface="Arial Rounded MT Bold" panose="020F0704030504030204" pitchFamily="34" charset="0"/>
              </a:rPr>
              <a:t> le </a:t>
            </a:r>
            <a:r>
              <a:rPr lang="fr-SN" sz="1350" dirty="0" smtClean="0">
                <a:latin typeface="Arial Rounded MT Bold" panose="020F0704030504030204" pitchFamily="34" charset="0"/>
              </a:rPr>
              <a:t>20</a:t>
            </a:r>
            <a:r>
              <a:rPr sz="1350" dirty="0" smtClean="0">
                <a:latin typeface="Arial Rounded MT Bold" panose="020F0704030504030204" pitchFamily="34" charset="0"/>
              </a:rPr>
              <a:t> </a:t>
            </a:r>
            <a:r>
              <a:rPr lang="fr-SN" sz="1350" dirty="0">
                <a:latin typeface="Arial Rounded MT Bold" panose="020F0704030504030204" pitchFamily="34" charset="0"/>
              </a:rPr>
              <a:t>juin</a:t>
            </a:r>
            <a:r>
              <a:rPr sz="1350" dirty="0">
                <a:latin typeface="Arial Rounded MT Bold" panose="020F0704030504030204" pitchFamily="34" charset="0"/>
              </a:rPr>
              <a:t> 2019</a:t>
            </a:r>
          </a:p>
        </p:txBody>
      </p:sp>
      <p:pic>
        <p:nvPicPr>
          <p:cNvPr id="118" name="Image" descr="Image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572453" y="404664"/>
            <a:ext cx="1031995" cy="6203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Picture 1" descr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0025" y="434847"/>
            <a:ext cx="766850" cy="432843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ZoneTexte 15"/>
          <p:cNvSpPr txBox="1"/>
          <p:nvPr/>
        </p:nvSpPr>
        <p:spPr>
          <a:xfrm>
            <a:off x="827584" y="933925"/>
            <a:ext cx="1681295" cy="3348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4289" rIns="34289">
            <a:spAutoFit/>
          </a:bodyPr>
          <a:lstStyle>
            <a:lvl1pPr>
              <a:defRPr sz="900" b="1">
                <a:solidFill>
                  <a:srgbClr val="00B0F0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</a:lstStyle>
          <a:p>
            <a:r>
              <a:rPr sz="788" dirty="0"/>
              <a:t>RÉPUBLIQUE DU SÉNÉGAL</a:t>
            </a:r>
            <a:endParaRPr lang="fr-SN" sz="788" dirty="0"/>
          </a:p>
          <a:p>
            <a:r>
              <a:rPr lang="fr-SN" sz="788" dirty="0"/>
              <a:t>Un Peuple – Un But – Une Foi</a:t>
            </a:r>
            <a:endParaRPr sz="788" dirty="0"/>
          </a:p>
        </p:txBody>
      </p:sp>
      <p:pic>
        <p:nvPicPr>
          <p:cNvPr id="11" name="Image 10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316" y="726310"/>
            <a:ext cx="1974843" cy="19969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oneTexte 1"/>
          <p:cNvSpPr txBox="1"/>
          <p:nvPr/>
        </p:nvSpPr>
        <p:spPr>
          <a:xfrm>
            <a:off x="2195736" y="4293096"/>
            <a:ext cx="5805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Pr Alioune KANE</a:t>
            </a:r>
            <a:r>
              <a:rPr lang="fr-FR" dirty="0" smtClean="0"/>
              <a:t>, Université Cheikh </a:t>
            </a:r>
            <a:r>
              <a:rPr lang="fr-FR" dirty="0" err="1" smtClean="0"/>
              <a:t>Anta</a:t>
            </a:r>
            <a:r>
              <a:rPr lang="fr-FR" dirty="0" smtClean="0"/>
              <a:t> Diop de Dakar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7790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8" name="Picture 4" descr="Picture 4"/>
          <p:cNvPicPr>
            <a:picLocks noChangeAspect="1"/>
          </p:cNvPicPr>
          <p:nvPr/>
        </p:nvPicPr>
        <p:blipFill rotWithShape="1">
          <a:blip r:embed="rId2"/>
          <a:srcRect l="3881" t="4239" r="48895" b="21743"/>
          <a:stretch/>
        </p:blipFill>
        <p:spPr>
          <a:xfrm rot="5400000">
            <a:off x="3199121" y="913123"/>
            <a:ext cx="2745756" cy="9144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433" name="Image" descr="Image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825136" y="260648"/>
            <a:ext cx="955846" cy="574577"/>
          </a:xfrm>
          <a:prstGeom prst="rect">
            <a:avLst/>
          </a:prstGeom>
          <a:ln w="12700">
            <a:miter lim="400000"/>
          </a:ln>
        </p:spPr>
      </p:pic>
      <p:pic>
        <p:nvPicPr>
          <p:cNvPr id="434" name="Picture 1" descr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4698" y="372614"/>
            <a:ext cx="676629" cy="381918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ZoneTexte 15"/>
          <p:cNvSpPr txBox="1"/>
          <p:nvPr/>
        </p:nvSpPr>
        <p:spPr>
          <a:xfrm>
            <a:off x="1415439" y="765973"/>
            <a:ext cx="1681295" cy="3348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4289" rIns="34289">
            <a:spAutoFit/>
          </a:bodyPr>
          <a:lstStyle>
            <a:lvl1pPr>
              <a:defRPr sz="900" b="1">
                <a:solidFill>
                  <a:srgbClr val="00B0F0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</a:lstStyle>
          <a:p>
            <a:r>
              <a:rPr sz="788" dirty="0"/>
              <a:t>RÉPUBLIQUE DU SÉNÉGAL</a:t>
            </a:r>
            <a:endParaRPr lang="fr-SN" sz="788" dirty="0"/>
          </a:p>
          <a:p>
            <a:r>
              <a:rPr lang="fr-SN" sz="788" dirty="0"/>
              <a:t>Un Peuple – Un But – Une Foi</a:t>
            </a:r>
            <a:endParaRPr sz="788" dirty="0"/>
          </a:p>
        </p:txBody>
      </p:sp>
      <p:sp>
        <p:nvSpPr>
          <p:cNvPr id="13" name="Rectangle 12"/>
          <p:cNvSpPr/>
          <p:nvPr/>
        </p:nvSpPr>
        <p:spPr>
          <a:xfrm>
            <a:off x="2736532" y="4099994"/>
            <a:ext cx="4781758" cy="684803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fr-FR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oadway" pitchFamily="82" charset="0"/>
              </a:rPr>
              <a:t>Je vous remercie</a:t>
            </a:r>
          </a:p>
        </p:txBody>
      </p:sp>
      <p:pic>
        <p:nvPicPr>
          <p:cNvPr id="9" name="Image 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316" y="1321994"/>
            <a:ext cx="2046852" cy="22510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5689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2928934"/>
            <a:ext cx="8229600" cy="1364162"/>
          </a:xfr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sz="4900" b="1" dirty="0" smtClean="0">
                <a:solidFill>
                  <a:srgbClr val="00B0F0"/>
                </a:solidFill>
              </a:rPr>
              <a:t>1. </a:t>
            </a:r>
            <a:r>
              <a:rPr lang="fr-FR" b="1" dirty="0" smtClean="0">
                <a:solidFill>
                  <a:srgbClr val="0070C0"/>
                </a:solidFill>
              </a:rPr>
              <a:t>Le thème proposé pour le Forum de Dakar 2021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900" b="1" dirty="0" smtClean="0">
                <a:solidFill>
                  <a:srgbClr val="00B0F0"/>
                </a:solidFill>
              </a:rPr>
              <a:t>1. </a:t>
            </a:r>
            <a:r>
              <a:rPr lang="fr-FR" b="1" dirty="0" smtClean="0">
                <a:solidFill>
                  <a:srgbClr val="0070C0"/>
                </a:solidFill>
              </a:rPr>
              <a:t>Le thème proposé pour le Forum de Dakar 2021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340768"/>
            <a:ext cx="3721512" cy="5256583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Le Sénégal propose le thème suivant :</a:t>
            </a:r>
          </a:p>
          <a:p>
            <a:pPr marL="450850" lvl="1" indent="0">
              <a:buNone/>
            </a:pPr>
            <a:r>
              <a:rPr lang="fr-FR" b="1" dirty="0" smtClean="0"/>
              <a:t>« La </a:t>
            </a:r>
            <a:r>
              <a:rPr lang="fr-FR" b="1" dirty="0" smtClean="0">
                <a:solidFill>
                  <a:srgbClr val="FF0000"/>
                </a:solidFill>
              </a:rPr>
              <a:t>Sécurité de l’Eau</a:t>
            </a:r>
            <a:r>
              <a:rPr lang="fr-FR" b="1" dirty="0" smtClean="0"/>
              <a:t> pour la </a:t>
            </a:r>
            <a:r>
              <a:rPr lang="fr-FR" b="1" dirty="0" smtClean="0">
                <a:solidFill>
                  <a:srgbClr val="FF0000"/>
                </a:solidFill>
              </a:rPr>
              <a:t>Paix</a:t>
            </a:r>
            <a:r>
              <a:rPr lang="fr-FR" b="1" dirty="0" smtClean="0"/>
              <a:t> et le </a:t>
            </a:r>
            <a:r>
              <a:rPr lang="fr-FR" b="1" dirty="0">
                <a:solidFill>
                  <a:srgbClr val="FF0000"/>
                </a:solidFill>
              </a:rPr>
              <a:t>D</a:t>
            </a:r>
            <a:r>
              <a:rPr lang="fr-FR" b="1" dirty="0" smtClean="0">
                <a:solidFill>
                  <a:srgbClr val="FF0000"/>
                </a:solidFill>
              </a:rPr>
              <a:t>éveloppement Durable</a:t>
            </a:r>
            <a:r>
              <a:rPr lang="fr-FR" b="1" dirty="0" smtClean="0"/>
              <a:t> »</a:t>
            </a:r>
          </a:p>
          <a:p>
            <a:r>
              <a:rPr lang="fr-FR" dirty="0" smtClean="0"/>
              <a:t>Il s’agit d’implémenter les concepts d’</a:t>
            </a:r>
            <a:r>
              <a:rPr lang="fr-FR" b="1" dirty="0" smtClean="0">
                <a:solidFill>
                  <a:srgbClr val="0070C0"/>
                </a:solidFill>
              </a:rPr>
              <a:t>Hydro-sécurité</a:t>
            </a:r>
            <a:r>
              <a:rPr lang="fr-FR" dirty="0" smtClean="0"/>
              <a:t> et d’</a:t>
            </a:r>
            <a:r>
              <a:rPr lang="fr-FR" b="1" dirty="0" smtClean="0">
                <a:solidFill>
                  <a:srgbClr val="0070C0"/>
                </a:solidFill>
              </a:rPr>
              <a:t>Hydro-diplomatie</a:t>
            </a:r>
            <a:endParaRPr lang="fr-FR" dirty="0" smtClean="0"/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306" y="1340768"/>
            <a:ext cx="5429256" cy="492922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" name="Groupe 4"/>
          <p:cNvGrpSpPr/>
          <p:nvPr/>
        </p:nvGrpSpPr>
        <p:grpSpPr>
          <a:xfrm>
            <a:off x="0" y="6383510"/>
            <a:ext cx="9143999" cy="573882"/>
            <a:chOff x="0" y="0"/>
            <a:chExt cx="9144000" cy="765175"/>
          </a:xfrm>
        </p:grpSpPr>
        <p:pic>
          <p:nvPicPr>
            <p:cNvPr id="6" name="Picture 5" descr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7" name="ZoneTexte 8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1pPr>
              <a:lvl2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2pPr>
              <a:lvl3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3pPr>
              <a:lvl4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4pPr>
              <a:lvl5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5pPr>
              <a:lvl6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6pPr>
              <a:lvl7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7pPr>
              <a:lvl8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8pPr>
              <a:lvl9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9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ick-off meeting du 9</a:t>
              </a:r>
              <a:r>
                <a:rPr lang="fr-SN" sz="1050" b="1" baseline="300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3017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dirty="0"/>
              <a:t>L</a:t>
            </a:r>
            <a:r>
              <a:rPr lang="fr-FR" dirty="0" smtClean="0"/>
              <a:t>a </a:t>
            </a:r>
            <a:r>
              <a:rPr lang="fr-FR" dirty="0"/>
              <a:t>définition </a:t>
            </a:r>
            <a:r>
              <a:rPr lang="fr-FR" dirty="0" smtClean="0"/>
              <a:t>retenue lors </a:t>
            </a:r>
            <a:r>
              <a:rPr lang="fr-FR" dirty="0"/>
              <a:t>de l’atelier national : </a:t>
            </a:r>
          </a:p>
          <a:p>
            <a:pPr marL="0" indent="0" algn="just">
              <a:buNone/>
            </a:pPr>
            <a:r>
              <a:rPr lang="fr-FR" dirty="0" smtClean="0"/>
              <a:t>adaptée </a:t>
            </a:r>
            <a:r>
              <a:rPr lang="fr-FR" dirty="0"/>
              <a:t>de UN-Water (2013) : Garantir la quantité et la qualité de l’eau pour le bien-être humain, le développement socio-économique, la protection contre la pollution d’origine hydrique et la préservation des </a:t>
            </a:r>
            <a:r>
              <a:rPr lang="fr-FR" dirty="0" smtClean="0"/>
              <a:t>écosystèmes.</a:t>
            </a:r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900" b="1" dirty="0" smtClean="0">
                <a:solidFill>
                  <a:srgbClr val="00B0F0"/>
                </a:solidFill>
              </a:rPr>
              <a:t>1. </a:t>
            </a:r>
            <a:r>
              <a:rPr lang="fr-FR" b="1" dirty="0" smtClean="0">
                <a:solidFill>
                  <a:srgbClr val="0070C0"/>
                </a:solidFill>
              </a:rPr>
              <a:t>Le Concept de « Sécurité de l’Eau »</a:t>
            </a:r>
            <a:endParaRPr lang="fr-FR" b="1" dirty="0">
              <a:solidFill>
                <a:srgbClr val="0070C0"/>
              </a:solidFill>
            </a:endParaRPr>
          </a:p>
        </p:txBody>
      </p:sp>
      <p:grpSp>
        <p:nvGrpSpPr>
          <p:cNvPr id="7" name="Groupe 6"/>
          <p:cNvGrpSpPr/>
          <p:nvPr/>
        </p:nvGrpSpPr>
        <p:grpSpPr>
          <a:xfrm>
            <a:off x="0" y="6311502"/>
            <a:ext cx="9143999" cy="573882"/>
            <a:chOff x="0" y="0"/>
            <a:chExt cx="9144000" cy="765175"/>
          </a:xfrm>
        </p:grpSpPr>
        <p:pic>
          <p:nvPicPr>
            <p:cNvPr id="8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9" name="ZoneTexte 8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1pPr>
              <a:lvl2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2pPr>
              <a:lvl3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3pPr>
              <a:lvl4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4pPr>
              <a:lvl5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5pPr>
              <a:lvl6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6pPr>
              <a:lvl7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7pPr>
              <a:lvl8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8pPr>
              <a:lvl9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9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ick-off meeting du 9</a:t>
              </a:r>
              <a:r>
                <a:rPr lang="fr-SN" sz="1050" b="1" baseline="300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8670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b="1" dirty="0" smtClean="0">
                <a:solidFill>
                  <a:srgbClr val="00B0F0"/>
                </a:solidFill>
              </a:rPr>
              <a:t>2. </a:t>
            </a:r>
            <a:r>
              <a:rPr lang="fr-FR" sz="2800" b="1" dirty="0" smtClean="0">
                <a:solidFill>
                  <a:srgbClr val="0070C0"/>
                </a:solidFill>
              </a:rPr>
              <a:t>Quatre </a:t>
            </a:r>
            <a:r>
              <a:rPr lang="fr-FR" sz="2800" b="1" dirty="0">
                <a:solidFill>
                  <a:srgbClr val="0070C0"/>
                </a:solidFill>
              </a:rPr>
              <a:t>principaux axes de réflexion :</a:t>
            </a:r>
            <a:br>
              <a:rPr lang="fr-FR" sz="2800" b="1" dirty="0">
                <a:solidFill>
                  <a:srgbClr val="0070C0"/>
                </a:solidFill>
              </a:rPr>
            </a:br>
            <a:endParaRPr lang="fr-FR" sz="2800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Lien étroit entre l’eau et l’assainissement</a:t>
            </a:r>
          </a:p>
          <a:p>
            <a:pPr lvl="0"/>
            <a:r>
              <a:rPr lang="fr-FR" dirty="0"/>
              <a:t>Risque lié aux catastrophes naturelles</a:t>
            </a:r>
          </a:p>
          <a:p>
            <a:pPr lvl="0"/>
            <a:r>
              <a:rPr lang="fr-FR" dirty="0"/>
              <a:t>Sécurité de l’environnement et le respect de l’écosystème</a:t>
            </a:r>
          </a:p>
          <a:p>
            <a:pPr lvl="0"/>
            <a:r>
              <a:rPr lang="fr-FR" dirty="0"/>
              <a:t>La sécurité des territoires (risque conflictuel)</a:t>
            </a:r>
          </a:p>
          <a:p>
            <a:pPr marL="0" indent="0">
              <a:buNone/>
            </a:pPr>
            <a:endParaRPr lang="fr-FR" dirty="0"/>
          </a:p>
        </p:txBody>
      </p:sp>
      <p:grpSp>
        <p:nvGrpSpPr>
          <p:cNvPr id="4" name="Groupe 3"/>
          <p:cNvGrpSpPr/>
          <p:nvPr/>
        </p:nvGrpSpPr>
        <p:grpSpPr>
          <a:xfrm>
            <a:off x="0" y="6311502"/>
            <a:ext cx="9143999" cy="573882"/>
            <a:chOff x="0" y="0"/>
            <a:chExt cx="9144000" cy="765175"/>
          </a:xfrm>
        </p:grpSpPr>
        <p:pic>
          <p:nvPicPr>
            <p:cNvPr id="5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6" name="ZoneTexte 8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1pPr>
              <a:lvl2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2pPr>
              <a:lvl3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3pPr>
              <a:lvl4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4pPr>
              <a:lvl5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5pPr>
              <a:lvl6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6pPr>
              <a:lvl7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7pPr>
              <a:lvl8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8pPr>
              <a:lvl9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9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ick-off meeting du 9</a:t>
              </a:r>
              <a:r>
                <a:rPr lang="fr-SN" sz="1050" b="1" baseline="300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80407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fr-FR" sz="3200" b="1" dirty="0" smtClean="0">
                <a:solidFill>
                  <a:srgbClr val="00B0F0"/>
                </a:solidFill>
              </a:rPr>
              <a:t>3- </a:t>
            </a:r>
            <a:r>
              <a:rPr lang="fr-FR" sz="3200" b="1" dirty="0">
                <a:solidFill>
                  <a:srgbClr val="0070C0"/>
                </a:solidFill>
              </a:rPr>
              <a:t>Eléments </a:t>
            </a:r>
            <a:r>
              <a:rPr lang="fr-FR" sz="3200" b="1" dirty="0">
                <a:solidFill>
                  <a:srgbClr val="0070C0"/>
                </a:solidFill>
              </a:rPr>
              <a:t>d’analyse </a:t>
            </a:r>
            <a:r>
              <a:rPr lang="fr-FR" sz="3200" b="1" dirty="0" smtClean="0">
                <a:solidFill>
                  <a:srgbClr val="0070C0"/>
                </a:solidFill>
              </a:rPr>
              <a:t>: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fr-FR" dirty="0"/>
              <a:t>La dimension territoriale en termes de sécurisation de l’eau</a:t>
            </a:r>
          </a:p>
          <a:p>
            <a:pPr lvl="0"/>
            <a:r>
              <a:rPr lang="fr-FR" dirty="0"/>
              <a:t>La </a:t>
            </a:r>
            <a:r>
              <a:rPr lang="fr-FR" dirty="0" err="1"/>
              <a:t>séc</a:t>
            </a:r>
            <a:r>
              <a:rPr lang="fr-FR" dirty="0"/>
              <a:t> </a:t>
            </a:r>
            <a:r>
              <a:rPr lang="fr-FR" dirty="0" err="1"/>
              <a:t>urité</a:t>
            </a:r>
            <a:r>
              <a:rPr lang="fr-FR" dirty="0"/>
              <a:t> des personnes, accès à l’eau (quantité et qualité)</a:t>
            </a:r>
          </a:p>
          <a:p>
            <a:pPr lvl="0"/>
            <a:r>
              <a:rPr lang="fr-FR" dirty="0"/>
              <a:t>L’assainissement dans la définition et mise en œuvre des politiques</a:t>
            </a:r>
          </a:p>
          <a:p>
            <a:pPr lvl="0"/>
            <a:r>
              <a:rPr lang="fr-FR" dirty="0"/>
              <a:t>Les risques face aux catastrophes</a:t>
            </a:r>
          </a:p>
          <a:p>
            <a:pPr lvl="0"/>
            <a:r>
              <a:rPr lang="fr-FR" dirty="0"/>
              <a:t>La sécurité, le respect et la restauration des écosystèmes aquatiques</a:t>
            </a:r>
          </a:p>
          <a:p>
            <a:pPr lvl="0"/>
            <a:r>
              <a:rPr lang="fr-FR" dirty="0"/>
              <a:t>La sécurité des territoires</a:t>
            </a:r>
          </a:p>
          <a:p>
            <a:pPr lvl="0"/>
            <a:r>
              <a:rPr lang="fr-FR" dirty="0"/>
              <a:t>La coordination et engagement politique</a:t>
            </a:r>
          </a:p>
          <a:p>
            <a:pPr lvl="0"/>
            <a:r>
              <a:rPr lang="fr-FR" dirty="0"/>
              <a:t>Le </a:t>
            </a:r>
            <a:r>
              <a:rPr lang="fr-FR" dirty="0" err="1"/>
              <a:t>fina</a:t>
            </a:r>
            <a:r>
              <a:rPr lang="fr-FR" dirty="0"/>
              <a:t> </a:t>
            </a:r>
            <a:r>
              <a:rPr lang="fr-FR" dirty="0" err="1"/>
              <a:t>ncement</a:t>
            </a:r>
            <a:r>
              <a:rPr lang="fr-FR" dirty="0"/>
              <a:t> des infrastructures (Renouvèlement, maintenance, entretien)</a:t>
            </a:r>
          </a:p>
          <a:p>
            <a:endParaRPr lang="fr-FR" dirty="0"/>
          </a:p>
        </p:txBody>
      </p:sp>
      <p:grpSp>
        <p:nvGrpSpPr>
          <p:cNvPr id="4" name="Groupe 3"/>
          <p:cNvGrpSpPr/>
          <p:nvPr/>
        </p:nvGrpSpPr>
        <p:grpSpPr>
          <a:xfrm>
            <a:off x="0" y="6311502"/>
            <a:ext cx="9143999" cy="573882"/>
            <a:chOff x="0" y="0"/>
            <a:chExt cx="9144000" cy="765175"/>
          </a:xfrm>
        </p:grpSpPr>
        <p:pic>
          <p:nvPicPr>
            <p:cNvPr id="5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6" name="ZoneTexte 8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1pPr>
              <a:lvl2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2pPr>
              <a:lvl3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3pPr>
              <a:lvl4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4pPr>
              <a:lvl5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5pPr>
              <a:lvl6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6pPr>
              <a:lvl7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7pPr>
              <a:lvl8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8pPr>
              <a:lvl9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9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ick-off meeting du 9</a:t>
              </a:r>
              <a:r>
                <a:rPr lang="fr-SN" sz="1050" b="1" baseline="300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523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13263"/>
            <a:ext cx="8229600" cy="4525963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fr-FR" dirty="0"/>
              <a:t>La question du transfert sécurisé de l’eau depuis les points d’espoir (zones avec beaucoup d’eau mais accès à l’eau réduit) vers les points chauds (zones sans eau et sans accès à l’eau)</a:t>
            </a:r>
          </a:p>
          <a:p>
            <a:pPr lvl="0"/>
            <a:r>
              <a:rPr lang="fr-FR" dirty="0"/>
              <a:t>L’eau et lutte contre la pauvreté</a:t>
            </a:r>
          </a:p>
          <a:p>
            <a:pPr lvl="0"/>
            <a:r>
              <a:rPr lang="fr-FR" dirty="0"/>
              <a:t>Les régions avec un déficit structurel d’eau : L’eau pour la nature donc prendre en compte tous les écosystèmes</a:t>
            </a:r>
          </a:p>
          <a:p>
            <a:pPr lvl="0"/>
            <a:r>
              <a:rPr lang="fr-FR" dirty="0"/>
              <a:t>La sécurisation du nexus : plans d’eau – services d’eau – investissements dans le secteur de l’eau.</a:t>
            </a:r>
          </a:p>
          <a:p>
            <a:r>
              <a:rPr lang="fr-FR" dirty="0"/>
              <a:t>Questionner les aspects sécuritaires liés à la protection des ouvrages de l’eau : Aspect de la sécurité civile</a:t>
            </a:r>
            <a:r>
              <a:rPr lang="fr-FR" dirty="0" smtClean="0"/>
              <a:t>.</a:t>
            </a:r>
            <a:r>
              <a:rPr lang="fr-FR" b="1" cap="all" dirty="0"/>
              <a:t> </a:t>
            </a:r>
            <a:r>
              <a:rPr lang="fr-FR" sz="2200" cap="all" dirty="0"/>
              <a:t>L’accès à l’eau et la sécurité des installations hydrauliques sont essentiels à la stabilité de l’Afrique»</a:t>
            </a:r>
            <a:endParaRPr lang="fr-FR" sz="2200" dirty="0"/>
          </a:p>
          <a:p>
            <a:pPr lvl="0"/>
            <a:endParaRPr lang="fr-FR" dirty="0"/>
          </a:p>
          <a:p>
            <a:pPr lvl="0"/>
            <a:r>
              <a:rPr lang="fr-FR" dirty="0"/>
              <a:t>Sécurité de l’eau : </a:t>
            </a:r>
            <a:r>
              <a:rPr lang="fr-FR" dirty="0" err="1"/>
              <a:t>trans</a:t>
            </a:r>
            <a:r>
              <a:rPr lang="fr-FR" dirty="0"/>
              <a:t> secteur (compétition), </a:t>
            </a:r>
            <a:r>
              <a:rPr lang="fr-FR" dirty="0" err="1"/>
              <a:t>trans</a:t>
            </a:r>
            <a:r>
              <a:rPr lang="fr-FR" dirty="0"/>
              <a:t> générationnel (les jeunes qui ne veulent plus travailler dans l’eau) et transfrontalier.</a:t>
            </a:r>
          </a:p>
          <a:p>
            <a:pPr lvl="0"/>
            <a:r>
              <a:rPr lang="fr-FR" dirty="0"/>
              <a:t>Financement : Le risque perçu autour du business de l’eau est trop élevé donc les fonds de pension ne sont pas intéressés à investir</a:t>
            </a:r>
          </a:p>
          <a:p>
            <a:pPr lvl="0"/>
            <a:r>
              <a:rPr lang="fr-FR" dirty="0"/>
              <a:t>Avantages des processus régionaux : évolution et acceptation du conseil de la sécurité de l’eau</a:t>
            </a:r>
          </a:p>
          <a:p>
            <a:endParaRPr lang="fr-FR" dirty="0"/>
          </a:p>
        </p:txBody>
      </p:sp>
      <p:grpSp>
        <p:nvGrpSpPr>
          <p:cNvPr id="4" name="Groupe 3"/>
          <p:cNvGrpSpPr/>
          <p:nvPr/>
        </p:nvGrpSpPr>
        <p:grpSpPr>
          <a:xfrm>
            <a:off x="-36512" y="6311502"/>
            <a:ext cx="9143999" cy="573882"/>
            <a:chOff x="0" y="0"/>
            <a:chExt cx="9144000" cy="765175"/>
          </a:xfrm>
        </p:grpSpPr>
        <p:pic>
          <p:nvPicPr>
            <p:cNvPr id="5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6" name="ZoneTexte 8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1pPr>
              <a:lvl2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2pPr>
              <a:lvl3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3pPr>
              <a:lvl4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4pPr>
              <a:lvl5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5pPr>
              <a:lvl6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6pPr>
              <a:lvl7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7pPr>
              <a:lvl8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8pPr>
              <a:lvl9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9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ick-off meeting du 9</a:t>
              </a:r>
              <a:r>
                <a:rPr lang="fr-SN" sz="1050" b="1" baseline="300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z="3200" b="1" dirty="0" smtClean="0">
                <a:solidFill>
                  <a:srgbClr val="00B0F0"/>
                </a:solidFill>
              </a:rPr>
              <a:t>4- </a:t>
            </a:r>
            <a:r>
              <a:rPr lang="fr-FR" sz="3200" b="1" dirty="0" smtClean="0">
                <a:solidFill>
                  <a:srgbClr val="0070C0"/>
                </a:solidFill>
              </a:rPr>
              <a:t>Discussions</a:t>
            </a:r>
            <a:endParaRPr lang="fr-FR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259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fr-FR" dirty="0"/>
              <a:t>Organiser des débats multi acteurs pour dynamiser ses débats</a:t>
            </a:r>
          </a:p>
          <a:p>
            <a:pPr lvl="0"/>
            <a:r>
              <a:rPr lang="fr-FR" dirty="0"/>
              <a:t>Conflits sur la gestion de l’eau</a:t>
            </a:r>
          </a:p>
          <a:p>
            <a:pPr lvl="0"/>
            <a:r>
              <a:rPr lang="fr-FR" dirty="0"/>
              <a:t>Sécurité sur la distribution – mailler les réseaux ou les rendre indépendants</a:t>
            </a:r>
          </a:p>
          <a:p>
            <a:pPr lvl="0"/>
            <a:r>
              <a:rPr lang="fr-FR" dirty="0"/>
              <a:t>La nécessité d’avoir un jury pour juger les initiatives d’affaires dans le domaine de l’eau lors du forum</a:t>
            </a:r>
          </a:p>
          <a:p>
            <a:pPr lvl="0"/>
            <a:r>
              <a:rPr lang="fr-FR" dirty="0"/>
              <a:t>Quid des autres </a:t>
            </a:r>
            <a:r>
              <a:rPr lang="fr-FR" dirty="0" err="1"/>
              <a:t>ODDs</a:t>
            </a:r>
            <a:r>
              <a:rPr lang="fr-FR" dirty="0"/>
              <a:t> qui prennent des mesures qui endommagent la qualité de l’eau ?</a:t>
            </a:r>
          </a:p>
          <a:p>
            <a:pPr lvl="0"/>
            <a:r>
              <a:rPr lang="fr-FR" dirty="0"/>
              <a:t>La gestion durable des cours d’eau</a:t>
            </a:r>
          </a:p>
          <a:p>
            <a:pPr lvl="0"/>
            <a:r>
              <a:rPr lang="fr-FR" dirty="0"/>
              <a:t>Gestion des cycles d’eau et recharge des nappes et les eaux usées agricoles avec les pesticides</a:t>
            </a:r>
          </a:p>
          <a:p>
            <a:pPr lvl="0"/>
            <a:r>
              <a:rPr lang="fr-FR" dirty="0"/>
              <a:t>Développement rural et sécurité de l’eau</a:t>
            </a:r>
          </a:p>
          <a:p>
            <a:pPr lvl="0"/>
            <a:r>
              <a:rPr lang="fr-FR" dirty="0"/>
              <a:t>Approche de territorialisation de l’eau</a:t>
            </a:r>
          </a:p>
          <a:p>
            <a:pPr lvl="0"/>
            <a:r>
              <a:rPr lang="fr-FR" dirty="0"/>
              <a:t>Prévention et gestion des déséquilibres et des conflits</a:t>
            </a:r>
          </a:p>
          <a:p>
            <a:endParaRPr lang="fr-FR" dirty="0"/>
          </a:p>
        </p:txBody>
      </p:sp>
      <p:grpSp>
        <p:nvGrpSpPr>
          <p:cNvPr id="4" name="Groupe 3"/>
          <p:cNvGrpSpPr/>
          <p:nvPr/>
        </p:nvGrpSpPr>
        <p:grpSpPr>
          <a:xfrm>
            <a:off x="0" y="6311502"/>
            <a:ext cx="9143999" cy="573882"/>
            <a:chOff x="0" y="0"/>
            <a:chExt cx="9144000" cy="765175"/>
          </a:xfrm>
        </p:grpSpPr>
        <p:pic>
          <p:nvPicPr>
            <p:cNvPr id="5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6" name="ZoneTexte 8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1pPr>
              <a:lvl2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2pPr>
              <a:lvl3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3pPr>
              <a:lvl4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4pPr>
              <a:lvl5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5pPr>
              <a:lvl6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6pPr>
              <a:lvl7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7pPr>
              <a:lvl8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8pPr>
              <a:lvl9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9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ick-off meeting du 9</a:t>
              </a:r>
              <a:r>
                <a:rPr lang="fr-SN" sz="1050" b="1" baseline="300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z="3200" b="1" dirty="0" smtClean="0">
                <a:solidFill>
                  <a:srgbClr val="00B0F0"/>
                </a:solidFill>
              </a:rPr>
              <a:t>4- </a:t>
            </a:r>
            <a:r>
              <a:rPr lang="fr-FR" sz="3200" b="1" dirty="0" smtClean="0">
                <a:solidFill>
                  <a:srgbClr val="0070C0"/>
                </a:solidFill>
              </a:rPr>
              <a:t>Discussions (suite)</a:t>
            </a:r>
            <a:endParaRPr lang="fr-FR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191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fr-FR" dirty="0"/>
              <a:t>La nécessité d’un consensus sur la définition de la sécurité de l’eau.</a:t>
            </a:r>
          </a:p>
          <a:p>
            <a:pPr lvl="0"/>
            <a:r>
              <a:rPr lang="fr-FR" dirty="0"/>
              <a:t>L’importance de clarifier les différentes situations auxquelles sont confrontés les pays, pour avoir une vision prospective.</a:t>
            </a:r>
          </a:p>
          <a:p>
            <a:pPr lvl="0"/>
            <a:r>
              <a:rPr lang="fr-FR" dirty="0"/>
              <a:t>Intégrer dans la discussion des écosystèmes interconnecté à l’écosystème aquatique pour avoir une vue d’ensemble.</a:t>
            </a:r>
          </a:p>
          <a:p>
            <a:pPr lvl="0"/>
            <a:r>
              <a:rPr lang="fr-FR" dirty="0"/>
              <a:t>Prendre en considération la sécurité de l’approvisionnement et de la distribution, et l’arbitrage du partage de l’eau (loisir, agriculture,).</a:t>
            </a:r>
          </a:p>
          <a:p>
            <a:pPr lvl="0"/>
            <a:r>
              <a:rPr lang="fr-FR" dirty="0"/>
              <a:t>La nécessité de mettre en exergue la protection des ouvrages communs et l’accès à l’eau dans les zones de conflits.</a:t>
            </a:r>
          </a:p>
          <a:p>
            <a:pPr lvl="0"/>
            <a:r>
              <a:rPr lang="fr-FR" dirty="0"/>
              <a:t>L’implication de nouveaux acteurs : (socio-entrepreneur, fonds de pension, fiscalité et les assurances pour la gestion du risque lié à l’eau).</a:t>
            </a:r>
          </a:p>
          <a:p>
            <a:pPr lvl="0"/>
            <a:r>
              <a:rPr lang="fr-FR" dirty="0"/>
              <a:t>L’implémentation d’un jury pour les propositions basées sur les critères prédéfinis de la sécurité de l’eau.</a:t>
            </a:r>
          </a:p>
          <a:p>
            <a:pPr lvl="0"/>
            <a:r>
              <a:rPr lang="fr-FR" dirty="0"/>
              <a:t>L’innovation en matière de financement tels que les fonds bleus.</a:t>
            </a:r>
          </a:p>
          <a:p>
            <a:pPr lvl="0"/>
            <a:r>
              <a:rPr lang="fr-FR" dirty="0"/>
              <a:t>La symbiose entre le l’atelier national Sénégalais et l’atelier du forum mondiale de l’eau.</a:t>
            </a:r>
          </a:p>
          <a:p>
            <a:endParaRPr lang="fr-FR" dirty="0"/>
          </a:p>
        </p:txBody>
      </p:sp>
      <p:grpSp>
        <p:nvGrpSpPr>
          <p:cNvPr id="4" name="Groupe 3"/>
          <p:cNvGrpSpPr/>
          <p:nvPr/>
        </p:nvGrpSpPr>
        <p:grpSpPr>
          <a:xfrm>
            <a:off x="0" y="6237312"/>
            <a:ext cx="9143999" cy="573882"/>
            <a:chOff x="0" y="0"/>
            <a:chExt cx="9144000" cy="765175"/>
          </a:xfrm>
        </p:grpSpPr>
        <p:pic>
          <p:nvPicPr>
            <p:cNvPr id="5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6" name="ZoneTexte 8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1pPr>
              <a:lvl2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2pPr>
              <a:lvl3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3pPr>
              <a:lvl4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4pPr>
              <a:lvl5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5pPr>
              <a:lvl6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6pPr>
              <a:lvl7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7pPr>
              <a:lvl8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8pPr>
              <a:lvl9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defRPr>
              </a:lvl9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ick-off meeting du 9</a:t>
              </a:r>
              <a:r>
                <a:rPr lang="fr-SN" sz="1050" b="1" baseline="300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z="3200" b="1" dirty="0">
                <a:solidFill>
                  <a:srgbClr val="00B0F0"/>
                </a:solidFill>
              </a:rPr>
              <a:t>5</a:t>
            </a:r>
            <a:r>
              <a:rPr lang="fr-FR" sz="3200" b="1" dirty="0" smtClean="0">
                <a:solidFill>
                  <a:srgbClr val="00B0F0"/>
                </a:solidFill>
              </a:rPr>
              <a:t>- </a:t>
            </a:r>
            <a:r>
              <a:rPr lang="fr-FR" sz="3200" b="1" dirty="0" smtClean="0">
                <a:solidFill>
                  <a:srgbClr val="0070C0"/>
                </a:solidFill>
              </a:rPr>
              <a:t>Autres questions importantes</a:t>
            </a:r>
            <a:endParaRPr lang="fr-FR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16170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2832</TotalTime>
  <Words>600</Words>
  <Application>Microsoft Office PowerPoint</Application>
  <PresentationFormat>Affichage à l'écran (4:3)</PresentationFormat>
  <Paragraphs>69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Arial</vt:lpstr>
      <vt:lpstr>Arial Narrow</vt:lpstr>
      <vt:lpstr>Arial Rounded MT Bold</vt:lpstr>
      <vt:lpstr>Bookman Old Style</vt:lpstr>
      <vt:lpstr>Broadway</vt:lpstr>
      <vt:lpstr>Calibri</vt:lpstr>
      <vt:lpstr>Thème Office</vt:lpstr>
      <vt:lpstr>Présentation PowerPoint</vt:lpstr>
      <vt:lpstr>1. Le thème proposé pour le Forum de Dakar 2021</vt:lpstr>
      <vt:lpstr>1. Le thème proposé pour le Forum de Dakar 2021</vt:lpstr>
      <vt:lpstr>Présentation PowerPoint</vt:lpstr>
      <vt:lpstr>2. Quatre principaux axes de réflexion : </vt:lpstr>
      <vt:lpstr>3- Eléments d’analyse :</vt:lpstr>
      <vt:lpstr>4- Discussions</vt:lpstr>
      <vt:lpstr>4- Discussions (suite)</vt:lpstr>
      <vt:lpstr>5- Autres questions importantes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Candidature du Sénégal pour l’organisation du Forum Mondial de l’Eau, Dakar 2021</dc:title>
  <dc:creator>DIOP</dc:creator>
  <cp:lastModifiedBy>CT_DIATTA</cp:lastModifiedBy>
  <cp:revision>110</cp:revision>
  <dcterms:created xsi:type="dcterms:W3CDTF">2016-08-08T11:39:38Z</dcterms:created>
  <dcterms:modified xsi:type="dcterms:W3CDTF">2019-06-28T09:08:56Z</dcterms:modified>
</cp:coreProperties>
</file>