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87" r:id="rId3"/>
    <p:sldId id="312" r:id="rId4"/>
    <p:sldId id="311" r:id="rId5"/>
    <p:sldId id="315" r:id="rId6"/>
    <p:sldId id="313" r:id="rId7"/>
    <p:sldId id="316" r:id="rId8"/>
    <p:sldId id="314" r:id="rId9"/>
    <p:sldId id="317" r:id="rId10"/>
    <p:sldId id="276" r:id="rId11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4674"/>
  </p:normalViewPr>
  <p:slideViewPr>
    <p:cSldViewPr snapToGrid="0">
      <p:cViewPr varScale="1">
        <p:scale>
          <a:sx n="93" d="100"/>
          <a:sy n="93" d="100"/>
        </p:scale>
        <p:origin x="7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52486443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du titre"/>
          <p:cNvSpPr txBox="1">
            <a:spLocks noGrp="1"/>
          </p:cNvSpPr>
          <p:nvPr>
            <p:ph type="title"/>
          </p:nvPr>
        </p:nvSpPr>
        <p:spPr>
          <a:xfrm>
            <a:off x="623888" y="1282305"/>
            <a:ext cx="7886701" cy="2139553"/>
          </a:xfrm>
          <a:prstGeom prst="rect">
            <a:avLst/>
          </a:prstGeom>
        </p:spPr>
        <p:txBody>
          <a:bodyPr anchor="b"/>
          <a:lstStyle>
            <a:lvl1pPr>
              <a:defRPr sz="3375"/>
            </a:lvl1pPr>
          </a:lstStyle>
          <a:p>
            <a:r>
              <a:t>Texte du titre</a:t>
            </a:r>
          </a:p>
        </p:txBody>
      </p:sp>
      <p:sp>
        <p:nvSpPr>
          <p:cNvPr id="3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3888" y="3442098"/>
            <a:ext cx="7886701" cy="112514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350">
                <a:solidFill>
                  <a:srgbClr val="888888"/>
                </a:solidFill>
              </a:defRPr>
            </a:lvl1pPr>
            <a:lvl2pPr marL="0" indent="257175">
              <a:buSzTx/>
              <a:buFontTx/>
              <a:buNone/>
              <a:defRPr sz="1350">
                <a:solidFill>
                  <a:srgbClr val="888888"/>
                </a:solidFill>
              </a:defRPr>
            </a:lvl2pPr>
            <a:lvl3pPr marL="0" indent="514350">
              <a:buSzTx/>
              <a:buFontTx/>
              <a:buNone/>
              <a:defRPr sz="1350">
                <a:solidFill>
                  <a:srgbClr val="888888"/>
                </a:solidFill>
              </a:defRPr>
            </a:lvl3pPr>
            <a:lvl4pPr marL="0" indent="771525">
              <a:buSzTx/>
              <a:buFontTx/>
              <a:buNone/>
              <a:defRPr sz="1350">
                <a:solidFill>
                  <a:srgbClr val="888888"/>
                </a:solidFill>
              </a:defRPr>
            </a:lvl4pPr>
            <a:lvl5pPr marL="0" indent="1028700">
              <a:buSzTx/>
              <a:buFontTx/>
              <a:buNone/>
              <a:defRPr sz="1350">
                <a:solidFill>
                  <a:srgbClr val="888888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>
            <a:spLocks noGrp="1"/>
          </p:cNvSpPr>
          <p:nvPr>
            <p:ph type="title"/>
          </p:nvPr>
        </p:nvSpPr>
        <p:spPr>
          <a:xfrm>
            <a:off x="629842" y="273844"/>
            <a:ext cx="7886701" cy="994173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8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9842" y="1260873"/>
            <a:ext cx="3868341" cy="61793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350" b="1"/>
            </a:lvl1pPr>
            <a:lvl2pPr marL="0" indent="257175">
              <a:buSzTx/>
              <a:buFontTx/>
              <a:buNone/>
              <a:defRPr sz="1350" b="1"/>
            </a:lvl2pPr>
            <a:lvl3pPr marL="0" indent="514350">
              <a:buSzTx/>
              <a:buFontTx/>
              <a:buNone/>
              <a:defRPr sz="1350" b="1"/>
            </a:lvl3pPr>
            <a:lvl4pPr marL="0" indent="771525">
              <a:buSzTx/>
              <a:buFontTx/>
              <a:buNone/>
              <a:defRPr sz="1350" b="1"/>
            </a:lvl4pPr>
            <a:lvl5pPr marL="0" indent="1028700">
              <a:buSzTx/>
              <a:buFontTx/>
              <a:buNone/>
              <a:defRPr sz="135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9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4629150" y="1260873"/>
            <a:ext cx="3887393" cy="61793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</a:lstStyle>
          <a:p>
            <a:pPr marL="0" indent="0">
              <a:buSzTx/>
              <a:buFontTx/>
              <a:buNone/>
              <a:defRPr sz="1800" b="1"/>
            </a:pPr>
            <a:endParaRPr/>
          </a:p>
        </p:txBody>
      </p:sp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e du titre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t>Texte du titre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3887392" y="740569"/>
            <a:ext cx="4629151" cy="365522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 marL="404132" indent="-146957">
              <a:defRPr sz="1800"/>
            </a:lvl2pPr>
            <a:lvl3pPr marL="685800" indent="-171450">
              <a:defRPr sz="1800"/>
            </a:lvl3pPr>
            <a:lvl4pPr marL="977264" indent="-205739">
              <a:defRPr sz="1800"/>
            </a:lvl4pPr>
            <a:lvl5pPr marL="1234440" indent="-205740">
              <a:defRPr sz="1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629840" y="1543050"/>
            <a:ext cx="2949180" cy="285869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</a:lstStyle>
          <a:p>
            <a:pPr marL="0" indent="0">
              <a:buSzTx/>
              <a:buFontTx/>
              <a:buNone/>
              <a:defRPr sz="1200"/>
            </a:pPr>
            <a:endParaRPr/>
          </a:p>
        </p:txBody>
      </p:sp>
      <p:sp>
        <p:nvSpPr>
          <p:cNvPr id="7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e du titre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t>Texte du titre</a:t>
            </a:r>
          </a:p>
        </p:txBody>
      </p:sp>
      <p:sp>
        <p:nvSpPr>
          <p:cNvPr id="83" name="Espace réservé pour une image  2"/>
          <p:cNvSpPr>
            <a:spLocks noGrp="1"/>
          </p:cNvSpPr>
          <p:nvPr>
            <p:ph type="pic" sz="half" idx="13"/>
          </p:nvPr>
        </p:nvSpPr>
        <p:spPr>
          <a:xfrm>
            <a:off x="3887392" y="740569"/>
            <a:ext cx="4629151" cy="365522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900"/>
            </a:lvl1pPr>
            <a:lvl2pPr marL="0" indent="257175">
              <a:buSzTx/>
              <a:buFontTx/>
              <a:buNone/>
              <a:defRPr sz="900"/>
            </a:lvl2pPr>
            <a:lvl3pPr marL="0" indent="514350">
              <a:buSzTx/>
              <a:buFontTx/>
              <a:buNone/>
              <a:defRPr sz="900"/>
            </a:lvl3pPr>
            <a:lvl4pPr marL="0" indent="771525">
              <a:buSzTx/>
              <a:buFontTx/>
              <a:buNone/>
              <a:defRPr sz="900"/>
            </a:lvl4pPr>
            <a:lvl5pPr marL="0" indent="1028700">
              <a:buSzTx/>
              <a:buFontTx/>
              <a:buNone/>
              <a:defRPr sz="9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281955" y="4806082"/>
            <a:ext cx="233395" cy="196208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675">
                <a:solidFill>
                  <a:srgbClr val="888888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ransition spd="med"/>
  <p:txStyles>
    <p:titleStyle>
      <a:lvl1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28588" marR="0" indent="-12858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407194" marR="0" indent="-150019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694373" marR="0" indent="-180023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97924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123641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149359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175076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200794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226511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1pPr>
      <a:lvl2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2pPr>
      <a:lvl3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3pPr>
      <a:lvl4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4pPr>
      <a:lvl5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5pPr>
      <a:lvl6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6pPr>
      <a:lvl7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7pPr>
      <a:lvl8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8pPr>
      <a:lvl9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4" descr="Picture 4"/>
          <p:cNvPicPr>
            <a:picLocks noChangeAspect="1"/>
          </p:cNvPicPr>
          <p:nvPr/>
        </p:nvPicPr>
        <p:blipFill rotWithShape="1">
          <a:blip r:embed="rId2"/>
          <a:srcRect l="1037" t="4239" r="48896" b="21742"/>
          <a:stretch/>
        </p:blipFill>
        <p:spPr>
          <a:xfrm rot="5400000">
            <a:off x="3576395" y="-446397"/>
            <a:ext cx="1991207" cy="9144003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Titre 10"/>
          <p:cNvSpPr txBox="1"/>
          <p:nvPr/>
        </p:nvSpPr>
        <p:spPr>
          <a:xfrm>
            <a:off x="189313" y="3270222"/>
            <a:ext cx="2668994" cy="830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289" rIns="34289">
            <a:spAutoFit/>
          </a:bodyPr>
          <a:lstStyle/>
          <a:p>
            <a:pPr defTabSz="377189">
              <a:defRPr sz="1400" b="1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dirty="0" smtClean="0">
                <a:latin typeface="Arial Rounded MT Bold" panose="020F0704030504030204" pitchFamily="34" charset="0"/>
              </a:rPr>
              <a:t>Co-chairs:</a:t>
            </a:r>
            <a:endParaRPr sz="1200" dirty="0">
              <a:latin typeface="Arial Rounded MT Bold" panose="020F0704030504030204" pitchFamily="34" charset="0"/>
            </a:endParaRPr>
          </a:p>
          <a:p>
            <a:pPr defTabSz="377189">
              <a:defRPr sz="1200" b="1" i="1">
                <a:solidFill>
                  <a:srgbClr val="535353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u="sng" dirty="0" smtClean="0">
                <a:latin typeface="Arial Rounded MT Bold" panose="020F0704030504030204" pitchFamily="34" charset="0"/>
              </a:rPr>
              <a:t>Y. </a:t>
            </a:r>
            <a:r>
              <a:rPr lang="fr-FR" sz="1200" u="sng" dirty="0" err="1" smtClean="0">
                <a:latin typeface="Arial Rounded MT Bold" panose="020F0704030504030204" pitchFamily="34" charset="0"/>
              </a:rPr>
              <a:t>Filali</a:t>
            </a:r>
            <a:r>
              <a:rPr lang="fr-FR" sz="1200" u="sng" dirty="0" smtClean="0">
                <a:latin typeface="Arial Rounded MT Bold" panose="020F0704030504030204" pitchFamily="34" charset="0"/>
              </a:rPr>
              <a:t> </a:t>
            </a:r>
            <a:r>
              <a:rPr lang="fr-FR" sz="1200" u="sng" dirty="0" err="1" smtClean="0">
                <a:latin typeface="Arial Rounded MT Bold" panose="020F0704030504030204" pitchFamily="34" charset="0"/>
              </a:rPr>
              <a:t>Mecknassi</a:t>
            </a:r>
            <a:r>
              <a:rPr lang="fr-FR" sz="1200" u="sng" dirty="0" smtClean="0">
                <a:latin typeface="Arial Rounded MT Bold" panose="020F0704030504030204" pitchFamily="34" charset="0"/>
              </a:rPr>
              <a:t> (UNESCO)</a:t>
            </a:r>
          </a:p>
          <a:p>
            <a:pPr defTabSz="377189">
              <a:defRPr sz="1200" b="1" i="1">
                <a:solidFill>
                  <a:srgbClr val="535353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u="sng" dirty="0" smtClean="0">
                <a:latin typeface="Arial Rounded MT Bold" panose="020F0704030504030204" pitchFamily="34" charset="0"/>
              </a:rPr>
              <a:t>F. </a:t>
            </a:r>
            <a:r>
              <a:rPr lang="fr-FR" sz="1200" u="sng" dirty="0" err="1" smtClean="0">
                <a:latin typeface="Arial Rounded MT Bold" panose="020F0704030504030204" pitchFamily="34" charset="0"/>
              </a:rPr>
              <a:t>Bougaire</a:t>
            </a:r>
            <a:r>
              <a:rPr lang="fr-FR" sz="1200" u="sng" dirty="0" smtClean="0">
                <a:latin typeface="Arial Rounded MT Bold" panose="020F0704030504030204" pitchFamily="34" charset="0"/>
              </a:rPr>
              <a:t> (BAD)</a:t>
            </a:r>
          </a:p>
          <a:p>
            <a:pPr defTabSz="377189">
              <a:defRPr sz="1200" b="1" i="1">
                <a:solidFill>
                  <a:srgbClr val="535353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u="sng" dirty="0" smtClean="0">
                <a:latin typeface="Arial Rounded MT Bold" panose="020F0704030504030204" pitchFamily="34" charset="0"/>
              </a:rPr>
              <a:t>P. Alain Roche (OCDE)</a:t>
            </a:r>
            <a:r>
              <a:rPr lang="fr-FR" sz="1200" dirty="0" smtClean="0">
                <a:latin typeface="Arial Rounded MT Bold" panose="020F0704030504030204" pitchFamily="34" charset="0"/>
              </a:rPr>
              <a:t> </a:t>
            </a:r>
            <a:endParaRPr lang="fr-FR" sz="1200" dirty="0">
              <a:latin typeface="Arial Rounded MT Bold" panose="020F0704030504030204" pitchFamily="34" charset="0"/>
            </a:endParaRPr>
          </a:p>
        </p:txBody>
      </p:sp>
      <p:sp>
        <p:nvSpPr>
          <p:cNvPr id="115" name="Rectangle 13"/>
          <p:cNvSpPr txBox="1"/>
          <p:nvPr/>
        </p:nvSpPr>
        <p:spPr>
          <a:xfrm>
            <a:off x="1248603" y="1997283"/>
            <a:ext cx="6505485" cy="10060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718" tIns="25718" rIns="25718" bIns="25718" anchor="ctr">
            <a:spAutoFit/>
          </a:bodyPr>
          <a:lstStyle/>
          <a:p>
            <a:pPr indent="303610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SN" sz="1400" b="1" dirty="0" smtClean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Kick-off meeting du 9</a:t>
            </a:r>
            <a:r>
              <a:rPr lang="fr-SN" sz="1400" b="1" baseline="30000" dirty="0" smtClean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e</a:t>
            </a:r>
            <a:r>
              <a:rPr lang="fr-SN" sz="1400" b="1" dirty="0" smtClean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 Forum Mondial de l’eau, </a:t>
            </a:r>
            <a:r>
              <a:rPr lang="fr-SN" sz="1400" b="1" dirty="0" err="1" smtClean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dakar</a:t>
            </a:r>
            <a:r>
              <a:rPr lang="fr-SN" sz="1400" b="1" dirty="0" smtClean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 2021</a:t>
            </a:r>
            <a:endParaRPr lang="fr-SN" sz="1400" b="1" u="sng" dirty="0">
              <a:solidFill>
                <a:srgbClr val="007BAE"/>
              </a:solidFill>
              <a:latin typeface="Arial Rounded MT Bold" panose="020F0704030504030204" pitchFamily="34" charset="0"/>
              <a:ea typeface="Arial"/>
              <a:cs typeface="Arial"/>
            </a:endParaRPr>
          </a:p>
          <a:p>
            <a:pPr indent="303610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SN" sz="2400" b="1" dirty="0" smtClean="0">
                <a:solidFill>
                  <a:srgbClr val="007BAE"/>
                </a:solidFill>
                <a:latin typeface="Arial Rounded MT Bold" panose="020F0704030504030204" pitchFamily="34" charset="0"/>
                <a:ea typeface="Arial"/>
                <a:cs typeface="Arial"/>
              </a:rPr>
              <a:t>Restitution du groupe de travail sur outils et moyens</a:t>
            </a:r>
            <a:endParaRPr sz="2400" b="1" dirty="0">
              <a:solidFill>
                <a:srgbClr val="007BAE"/>
              </a:solidFill>
              <a:latin typeface="Arial Rounded MT Bold" panose="020F0704030504030204" pitchFamily="34" charset="0"/>
              <a:ea typeface="Arial"/>
              <a:cs typeface="Arial"/>
            </a:endParaRPr>
          </a:p>
        </p:txBody>
      </p:sp>
      <p:sp>
        <p:nvSpPr>
          <p:cNvPr id="116" name="Rectangle 14"/>
          <p:cNvSpPr txBox="1"/>
          <p:nvPr/>
        </p:nvSpPr>
        <p:spPr>
          <a:xfrm>
            <a:off x="1639081" y="4611148"/>
            <a:ext cx="5894411" cy="276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4289" tIns="34289" rIns="34289" bIns="34289">
            <a:spAutoFit/>
          </a:bodyPr>
          <a:lstStyle>
            <a:lvl1pPr algn="ctr">
              <a:defRPr b="1">
                <a:solidFill>
                  <a:srgbClr val="002060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rPr lang="fr-SN" sz="1350" dirty="0">
                <a:latin typeface="Arial Rounded MT Bold" panose="020F0704030504030204" pitchFamily="34" charset="0"/>
              </a:rPr>
              <a:t>DAKAR,</a:t>
            </a:r>
            <a:r>
              <a:rPr sz="1350" dirty="0">
                <a:latin typeface="Arial Rounded MT Bold" panose="020F0704030504030204" pitchFamily="34" charset="0"/>
              </a:rPr>
              <a:t> le </a:t>
            </a:r>
            <a:r>
              <a:rPr lang="fr-SN" sz="1350" dirty="0" smtClean="0">
                <a:latin typeface="Arial Rounded MT Bold" panose="020F0704030504030204" pitchFamily="34" charset="0"/>
              </a:rPr>
              <a:t>20</a:t>
            </a:r>
            <a:r>
              <a:rPr sz="1350" dirty="0" smtClean="0">
                <a:latin typeface="Arial Rounded MT Bold" panose="020F0704030504030204" pitchFamily="34" charset="0"/>
              </a:rPr>
              <a:t> </a:t>
            </a:r>
            <a:r>
              <a:rPr lang="fr-SN" sz="1350" dirty="0" smtClean="0">
                <a:latin typeface="Arial Rounded MT Bold" panose="020F0704030504030204" pitchFamily="34" charset="0"/>
              </a:rPr>
              <a:t>juin</a:t>
            </a:r>
            <a:r>
              <a:rPr sz="1350" dirty="0" smtClean="0">
                <a:latin typeface="Arial Rounded MT Bold" panose="020F0704030504030204" pitchFamily="34" charset="0"/>
              </a:rPr>
              <a:t> </a:t>
            </a:r>
            <a:r>
              <a:rPr sz="1350" dirty="0">
                <a:latin typeface="Arial Rounded MT Bold" panose="020F0704030504030204" pitchFamily="34" charset="0"/>
              </a:rPr>
              <a:t>2019</a:t>
            </a:r>
          </a:p>
        </p:txBody>
      </p:sp>
      <p:pic>
        <p:nvPicPr>
          <p:cNvPr id="118" name="Image" descr="Image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754088" y="161962"/>
            <a:ext cx="839858" cy="50485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Picture 1" descr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526" y="238261"/>
            <a:ext cx="624077" cy="352256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ZoneTexte 15"/>
          <p:cNvSpPr txBox="1"/>
          <p:nvPr/>
        </p:nvSpPr>
        <p:spPr>
          <a:xfrm>
            <a:off x="189313" y="589030"/>
            <a:ext cx="1681295" cy="334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289" rIns="34289">
            <a:spAutoFit/>
          </a:bodyPr>
          <a:lstStyle>
            <a:lvl1pPr>
              <a:defRPr sz="900" b="1">
                <a:solidFill>
                  <a:srgbClr val="00B0F0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</a:lstStyle>
          <a:p>
            <a:r>
              <a:rPr sz="788" dirty="0"/>
              <a:t>RÉPUBLIQUE DU SÉNÉGAL</a:t>
            </a:r>
            <a:endParaRPr lang="fr-SN" sz="788" dirty="0"/>
          </a:p>
          <a:p>
            <a:r>
              <a:rPr lang="fr-SN" sz="788" dirty="0"/>
              <a:t>Un Peuple – Un But – Une Foi</a:t>
            </a:r>
            <a:endParaRPr sz="788" dirty="0"/>
          </a:p>
        </p:txBody>
      </p:sp>
      <p:pic>
        <p:nvPicPr>
          <p:cNvPr id="11" name="Image 10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836" y="464745"/>
            <a:ext cx="1268330" cy="1362114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re 10"/>
          <p:cNvSpPr txBox="1"/>
          <p:nvPr/>
        </p:nvSpPr>
        <p:spPr>
          <a:xfrm>
            <a:off x="3332159" y="3270222"/>
            <a:ext cx="2668994" cy="830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289" rIns="34289">
            <a:spAutoFit/>
          </a:bodyPr>
          <a:lstStyle/>
          <a:p>
            <a:pPr defTabSz="377189">
              <a:defRPr sz="1400" b="1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dirty="0" smtClean="0">
                <a:latin typeface="Arial Rounded MT Bold" panose="020F0704030504030204" pitchFamily="34" charset="0"/>
              </a:rPr>
              <a:t>Rapporteurs:</a:t>
            </a:r>
            <a:endParaRPr sz="1200" dirty="0">
              <a:latin typeface="Arial Rounded MT Bold" panose="020F0704030504030204" pitchFamily="34" charset="0"/>
            </a:endParaRPr>
          </a:p>
          <a:p>
            <a:pPr defTabSz="377189">
              <a:defRPr sz="1200" b="1" i="1">
                <a:solidFill>
                  <a:srgbClr val="535353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u="sng" dirty="0" err="1" smtClean="0">
                <a:latin typeface="Arial Rounded MT Bold" panose="020F0704030504030204" pitchFamily="34" charset="0"/>
              </a:rPr>
              <a:t>Mbaruku</a:t>
            </a:r>
            <a:r>
              <a:rPr lang="fr-FR" sz="1200" u="sng" dirty="0" smtClean="0">
                <a:latin typeface="Arial Rounded MT Bold" panose="020F0704030504030204" pitchFamily="34" charset="0"/>
              </a:rPr>
              <a:t> </a:t>
            </a:r>
            <a:r>
              <a:rPr lang="fr-FR" sz="1200" u="sng" dirty="0" err="1" smtClean="0">
                <a:latin typeface="Arial Rounded MT Bold" panose="020F0704030504030204" pitchFamily="34" charset="0"/>
              </a:rPr>
              <a:t>Vyakweli</a:t>
            </a:r>
            <a:r>
              <a:rPr lang="fr-FR" sz="1200" u="sng" dirty="0" smtClean="0">
                <a:latin typeface="Arial Rounded MT Bold" panose="020F0704030504030204" pitchFamily="34" charset="0"/>
              </a:rPr>
              <a:t> (</a:t>
            </a:r>
            <a:r>
              <a:rPr lang="fr-FR" sz="1200" u="sng" dirty="0" err="1" smtClean="0">
                <a:latin typeface="Arial Rounded MT Bold" panose="020F0704030504030204" pitchFamily="34" charset="0"/>
              </a:rPr>
              <a:t>Naïrobi</a:t>
            </a:r>
            <a:r>
              <a:rPr lang="fr-FR" sz="1200" u="sng" dirty="0" smtClean="0">
                <a:latin typeface="Arial Rounded MT Bold" panose="020F0704030504030204" pitchFamily="34" charset="0"/>
              </a:rPr>
              <a:t> City  Water)</a:t>
            </a:r>
          </a:p>
          <a:p>
            <a:pPr defTabSz="377189">
              <a:defRPr sz="1200" b="1" i="1">
                <a:solidFill>
                  <a:srgbClr val="535353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u="sng" dirty="0" err="1" smtClean="0">
                <a:latin typeface="Arial Rounded MT Bold" panose="020F0704030504030204" pitchFamily="34" charset="0"/>
              </a:rPr>
              <a:t>Fatimatou</a:t>
            </a:r>
            <a:r>
              <a:rPr lang="fr-FR" sz="1200" u="sng" smtClean="0">
                <a:latin typeface="Arial Rounded MT Bold" panose="020F0704030504030204" pitchFamily="34" charset="0"/>
              </a:rPr>
              <a:t> Sall</a:t>
            </a:r>
            <a:r>
              <a:rPr lang="fr-FR" sz="1200" u="sng" dirty="0" smtClean="0">
                <a:latin typeface="Arial Rounded MT Bold" panose="020F0704030504030204" pitchFamily="34" charset="0"/>
              </a:rPr>
              <a:t> (AJPEAS)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8" name="Picture 4" descr="Picture 4"/>
          <p:cNvPicPr>
            <a:picLocks noChangeAspect="1"/>
          </p:cNvPicPr>
          <p:nvPr/>
        </p:nvPicPr>
        <p:blipFill rotWithShape="1">
          <a:blip r:embed="rId2"/>
          <a:srcRect l="3881" t="4239" r="48895" b="21743"/>
          <a:stretch/>
        </p:blipFill>
        <p:spPr>
          <a:xfrm rot="5400000">
            <a:off x="3632939" y="-367555"/>
            <a:ext cx="1878119" cy="9144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33" name="Image" descr="Image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407031" y="226438"/>
            <a:ext cx="955846" cy="574577"/>
          </a:xfrm>
          <a:prstGeom prst="rect">
            <a:avLst/>
          </a:prstGeom>
          <a:ln w="12700">
            <a:miter lim="400000"/>
          </a:ln>
        </p:spPr>
      </p:pic>
      <p:pic>
        <p:nvPicPr>
          <p:cNvPr id="434" name="Picture 1" descr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788" y="286450"/>
            <a:ext cx="676629" cy="381918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ZoneTexte 15"/>
          <p:cNvSpPr txBox="1"/>
          <p:nvPr/>
        </p:nvSpPr>
        <p:spPr>
          <a:xfrm>
            <a:off x="168529" y="679808"/>
            <a:ext cx="1681295" cy="334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289" rIns="34289">
            <a:spAutoFit/>
          </a:bodyPr>
          <a:lstStyle>
            <a:lvl1pPr>
              <a:defRPr sz="900" b="1">
                <a:solidFill>
                  <a:srgbClr val="00B0F0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</a:lstStyle>
          <a:p>
            <a:r>
              <a:rPr sz="788" dirty="0"/>
              <a:t>RÉPUBLIQUE DU SÉNÉGAL</a:t>
            </a:r>
            <a:endParaRPr lang="fr-SN" sz="788" dirty="0"/>
          </a:p>
          <a:p>
            <a:r>
              <a:rPr lang="fr-SN" sz="788" dirty="0"/>
              <a:t>Un Peuple – Un But – Une Foi</a:t>
            </a:r>
            <a:endParaRPr sz="788" dirty="0"/>
          </a:p>
        </p:txBody>
      </p:sp>
      <p:sp>
        <p:nvSpPr>
          <p:cNvPr id="13" name="Rectangle 12"/>
          <p:cNvSpPr/>
          <p:nvPr/>
        </p:nvSpPr>
        <p:spPr>
          <a:xfrm>
            <a:off x="2714901" y="3081486"/>
            <a:ext cx="4009752" cy="577081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fr-FR" sz="33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oadway" pitchFamily="82" charset="0"/>
              </a:rPr>
              <a:t>Je vous remercie</a:t>
            </a:r>
          </a:p>
        </p:txBody>
      </p:sp>
      <p:pic>
        <p:nvPicPr>
          <p:cNvPr id="9" name="Image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493" y="794283"/>
            <a:ext cx="1774861" cy="1813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350870" y="169650"/>
            <a:ext cx="8481403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/>
          </a:bodyPr>
          <a:lstStyle/>
          <a:p>
            <a:pPr algn="ctr" defTabSz="638616"/>
            <a:r>
              <a:rPr lang="pt-BR" sz="1728" cap="all" dirty="0" smtClean="0">
                <a:solidFill>
                  <a:srgbClr val="0070C0"/>
                </a:solidFill>
                <a:latin typeface="Arial Black"/>
                <a:ea typeface="Arial Black"/>
                <a:cs typeface="Arial Black"/>
              </a:rPr>
              <a:t>Which </a:t>
            </a:r>
            <a:r>
              <a:rPr lang="pt-BR" sz="1728" cap="all" dirty="0">
                <a:solidFill>
                  <a:srgbClr val="0070C0"/>
                </a:solidFill>
                <a:latin typeface="Arial Black"/>
                <a:ea typeface="Arial Black"/>
                <a:cs typeface="Arial Black"/>
              </a:rPr>
              <a:t>are the 3 most important issues that should be addressed by this priority? </a:t>
            </a:r>
            <a:endParaRPr sz="1728" cap="all" dirty="0">
              <a:solidFill>
                <a:srgbClr val="0070C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218208" y="901142"/>
            <a:ext cx="8925791" cy="36996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dirty="0" smtClean="0"/>
              <a:t>FINANCE</a:t>
            </a:r>
          </a:p>
          <a:p>
            <a:pPr lvl="1"/>
            <a:r>
              <a:rPr lang="pt-BR" sz="1600" dirty="0"/>
              <a:t>Promote innovative financing mechanisms</a:t>
            </a:r>
            <a:endParaRPr lang="fr-FR" sz="1600" dirty="0"/>
          </a:p>
          <a:p>
            <a:pPr lvl="1"/>
            <a:r>
              <a:rPr lang="pt-BR" sz="1600" dirty="0"/>
              <a:t>Reduce </a:t>
            </a:r>
            <a:r>
              <a:rPr lang="en-GB" sz="1600" dirty="0"/>
              <a:t>difficulties in risk management and support emergence of “bankable” projects</a:t>
            </a:r>
            <a:endParaRPr lang="fr-FR" sz="1600" dirty="0"/>
          </a:p>
          <a:p>
            <a:pPr lvl="1"/>
            <a:r>
              <a:rPr lang="pt-BR" sz="1600" dirty="0"/>
              <a:t>Provide access to financial resources for small and local actors and adapt cost recovery to financial resources of consumers for </a:t>
            </a:r>
            <a:r>
              <a:rPr lang="pt-BR" sz="1600" dirty="0" smtClean="0"/>
              <a:t>WSS</a:t>
            </a:r>
            <a:endParaRPr lang="fr-SN" dirty="0" smtClean="0"/>
          </a:p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dirty="0" smtClean="0"/>
              <a:t>GOUVERNANCE</a:t>
            </a:r>
          </a:p>
          <a:p>
            <a:pPr lvl="1"/>
            <a:r>
              <a:rPr lang="pt-BR" sz="1600" dirty="0"/>
              <a:t>Make all the best efforts for trust, transparency and accountability for stakeholder engagement</a:t>
            </a:r>
            <a:endParaRPr lang="fr-FR" sz="1600" dirty="0"/>
          </a:p>
          <a:p>
            <a:pPr lvl="1"/>
            <a:r>
              <a:rPr lang="pt-BR" sz="1600" dirty="0"/>
              <a:t>Develop multiscale and multisectorial integration of policies for better sustainability and resilence (incl. flood risk mitigation)</a:t>
            </a:r>
            <a:endParaRPr lang="fr-FR" sz="1600" dirty="0"/>
          </a:p>
          <a:p>
            <a:pPr lvl="1"/>
            <a:r>
              <a:rPr lang="pt-BR" sz="1600" dirty="0"/>
              <a:t>Consider that Inclusiveness is not an option but a condition for </a:t>
            </a:r>
            <a:r>
              <a:rPr lang="pt-BR" sz="1600" dirty="0" smtClean="0"/>
              <a:t>success</a:t>
            </a:r>
            <a:endParaRPr lang="fr-SN" dirty="0" smtClean="0"/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grpSp>
        <p:nvGrpSpPr>
          <p:cNvPr id="7" name="Groupe 6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8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ick-off meeting du 9</a:t>
              </a:r>
              <a:r>
                <a:rPr lang="fr-SN" sz="1050" b="1" baseline="30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957086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350870" y="169650"/>
            <a:ext cx="8481403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/>
          </a:bodyPr>
          <a:lstStyle/>
          <a:p>
            <a:pPr algn="ctr" defTabSz="638616"/>
            <a:r>
              <a:rPr lang="pt-BR" sz="1728" cap="all" dirty="0">
                <a:solidFill>
                  <a:srgbClr val="0070C0"/>
                </a:solidFill>
                <a:latin typeface="Arial Black"/>
                <a:ea typeface="Arial Black"/>
                <a:cs typeface="Arial Black"/>
              </a:rPr>
              <a:t>Which are the 3 most important issues that should be addressed by this priority? </a:t>
            </a:r>
            <a:endParaRPr sz="1728" cap="all" dirty="0">
              <a:solidFill>
                <a:srgbClr val="0070C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218208" y="901142"/>
            <a:ext cx="8925791" cy="36996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sz="2024" dirty="0" smtClean="0">
                <a:sym typeface="Helvetica"/>
              </a:rPr>
              <a:t>KNOWLEDGE </a:t>
            </a:r>
            <a:r>
              <a:rPr lang="pt-BR" sz="2024" dirty="0">
                <a:sym typeface="Helvetica"/>
              </a:rPr>
              <a:t>and </a:t>
            </a:r>
            <a:r>
              <a:rPr lang="pt-BR" sz="2024" dirty="0" smtClean="0">
                <a:sym typeface="Helvetica"/>
              </a:rPr>
              <a:t>INNOVATION</a:t>
            </a:r>
          </a:p>
          <a:p>
            <a:pPr lvl="1"/>
            <a:r>
              <a:rPr lang="pt-BR" sz="1600" dirty="0"/>
              <a:t>Reinforce and implement education, training and capacity building programs</a:t>
            </a:r>
            <a:endParaRPr lang="fr-FR" sz="1600" dirty="0"/>
          </a:p>
          <a:p>
            <a:pPr lvl="1"/>
            <a:r>
              <a:rPr lang="pt-BR" sz="1600" dirty="0"/>
              <a:t>Enhance data, information and knowledge (incl. Indigenous) gathering and sharing for policy making decision</a:t>
            </a:r>
            <a:endParaRPr lang="fr-FR" sz="1600" dirty="0"/>
          </a:p>
          <a:p>
            <a:pPr lvl="1"/>
            <a:r>
              <a:rPr lang="pt-BR" sz="1600" dirty="0"/>
              <a:t>Encouraging and support innovation development (incl. artificial intelligence) and sharing (open vs closed science and technology) </a:t>
            </a:r>
            <a:endParaRPr lang="fr-FR" sz="1600" dirty="0"/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fr-SN" dirty="0" smtClean="0"/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grpSp>
        <p:nvGrpSpPr>
          <p:cNvPr id="7" name="Groupe 6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8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ick-off meeting du 9</a:t>
              </a:r>
              <a:r>
                <a:rPr lang="fr-SN" sz="1050" b="1" baseline="30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569553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18208" y="169650"/>
            <a:ext cx="8749147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 fontScale="90000"/>
          </a:bodyPr>
          <a:lstStyle/>
          <a:p>
            <a:pPr algn="ctr" defTabSz="638616"/>
            <a:r>
              <a:rPr lang="pt-BR" sz="1728" cap="all" dirty="0" smtClean="0">
                <a:solidFill>
                  <a:srgbClr val="0070C0"/>
                </a:solidFill>
                <a:latin typeface="Arial Black"/>
                <a:ea typeface="Arial Black"/>
                <a:cs typeface="Arial Black"/>
              </a:rPr>
              <a:t>What </a:t>
            </a:r>
            <a:r>
              <a:rPr lang="pt-BR" sz="1728" cap="all" dirty="0">
                <a:solidFill>
                  <a:srgbClr val="0070C0"/>
                </a:solidFill>
                <a:latin typeface="Arial Black"/>
                <a:ea typeface="Arial Black"/>
                <a:cs typeface="Arial Black"/>
              </a:rPr>
              <a:t>concrete outcomes will enable progress on these 3 issues by 2021 and/or after (initiatives to be launched during the forum)?</a:t>
            </a:r>
            <a:endParaRPr sz="1728" cap="all" dirty="0">
              <a:solidFill>
                <a:srgbClr val="0070C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218208" y="901142"/>
            <a:ext cx="8925791" cy="369964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dirty="0" smtClean="0"/>
              <a:t>FINANCE</a:t>
            </a:r>
          </a:p>
          <a:p>
            <a:pPr lvl="1"/>
            <a:r>
              <a:rPr lang="pt-BR" sz="1600" dirty="0"/>
              <a:t>P</a:t>
            </a:r>
            <a:r>
              <a:rPr lang="en-GB" sz="1600" dirty="0" err="1"/>
              <a:t>rovide</a:t>
            </a:r>
            <a:r>
              <a:rPr lang="en-GB" sz="1600" dirty="0"/>
              <a:t> innovative mechanisms to finance the water sector development and create associated implementation modalities.</a:t>
            </a:r>
            <a:endParaRPr lang="fr-FR" sz="1600" dirty="0"/>
          </a:p>
          <a:p>
            <a:pPr lvl="1"/>
            <a:r>
              <a:rPr lang="en-GB" sz="1600" dirty="0"/>
              <a:t>Create enabling environments and capacities to increase funding in the water sector not only for investments but also for subsequent maintenance and renewal (assets management).</a:t>
            </a:r>
            <a:endParaRPr lang="fr-FR" sz="1600" dirty="0"/>
          </a:p>
          <a:p>
            <a:pPr lvl="1"/>
            <a:r>
              <a:rPr lang="en-GB" sz="1600" dirty="0"/>
              <a:t>Ensure regional and/or country assessment and reporting on potential funding needs, mechanisms and </a:t>
            </a:r>
            <a:r>
              <a:rPr lang="en-GB" sz="1600" dirty="0" smtClean="0"/>
              <a:t>roadmaps</a:t>
            </a:r>
            <a:endParaRPr lang="fr-SN" dirty="0" smtClean="0"/>
          </a:p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dirty="0" smtClean="0"/>
              <a:t>GOUVERNANCE</a:t>
            </a:r>
          </a:p>
          <a:p>
            <a:pPr lvl="1"/>
            <a:r>
              <a:rPr lang="pt-BR" dirty="0"/>
              <a:t>Provide a platform of good governance practices and solutions (Water governance capacity development lab)</a:t>
            </a:r>
            <a:endParaRPr lang="fr-FR" dirty="0"/>
          </a:p>
          <a:p>
            <a:pPr lvl="1"/>
            <a:r>
              <a:rPr lang="pt-BR" dirty="0"/>
              <a:t>Improve and disseminate simplified water governance indicators and policy assessment tools and bridge governance progress with results in the achievement of the SDGs</a:t>
            </a:r>
            <a:endParaRPr lang="fr-FR" dirty="0"/>
          </a:p>
          <a:p>
            <a:pPr lvl="1"/>
            <a:r>
              <a:rPr lang="pt-BR" dirty="0"/>
              <a:t>Develop the practice of policy dialogs and surveys on water governance (with a special effort in Africa), </a:t>
            </a:r>
            <a:endParaRPr lang="fr-SN" dirty="0" smtClean="0"/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ick-off meeting du 9</a:t>
              </a:r>
              <a:r>
                <a:rPr lang="fr-SN" sz="1050" b="1" baseline="30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027189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18208" y="169650"/>
            <a:ext cx="8749147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 fontScale="90000"/>
          </a:bodyPr>
          <a:lstStyle/>
          <a:p>
            <a:pPr algn="ctr" defTabSz="638616"/>
            <a:r>
              <a:rPr lang="pt-BR" sz="1728" cap="all" dirty="0" smtClean="0">
                <a:solidFill>
                  <a:srgbClr val="0070C0"/>
                </a:solidFill>
                <a:latin typeface="Arial Black"/>
                <a:ea typeface="Arial Black"/>
                <a:cs typeface="Arial Black"/>
              </a:rPr>
              <a:t>What </a:t>
            </a:r>
            <a:r>
              <a:rPr lang="pt-BR" sz="1728" cap="all" dirty="0">
                <a:solidFill>
                  <a:srgbClr val="0070C0"/>
                </a:solidFill>
                <a:latin typeface="Arial Black"/>
                <a:ea typeface="Arial Black"/>
                <a:cs typeface="Arial Black"/>
              </a:rPr>
              <a:t>concrete outcomes will enable progress on these 3 issues by 2021 and/or after (initiatives to be launched during the forum)?</a:t>
            </a:r>
            <a:endParaRPr sz="1728" cap="all" dirty="0">
              <a:solidFill>
                <a:srgbClr val="0070C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218208" y="901142"/>
            <a:ext cx="8925791" cy="36996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sz="2024" dirty="0" smtClean="0">
                <a:sym typeface="Helvetica"/>
              </a:rPr>
              <a:t>KNOWLEDGE </a:t>
            </a:r>
            <a:r>
              <a:rPr lang="pt-BR" sz="2024" dirty="0">
                <a:sym typeface="Helvetica"/>
              </a:rPr>
              <a:t>AND </a:t>
            </a:r>
            <a:r>
              <a:rPr lang="pt-BR" sz="2024" dirty="0" smtClean="0">
                <a:sym typeface="Helvetica"/>
              </a:rPr>
              <a:t>INNOVATION</a:t>
            </a:r>
          </a:p>
          <a:p>
            <a:pPr lvl="1"/>
            <a:r>
              <a:rPr lang="pt-BR" sz="1600" dirty="0"/>
              <a:t>Develop and encourage platforms to share data and knowledge of any kind, combine them in multidisciplinary collaborative approaches,</a:t>
            </a:r>
            <a:endParaRPr lang="fr-FR" sz="1600" dirty="0"/>
          </a:p>
          <a:p>
            <a:pPr lvl="1"/>
            <a:r>
              <a:rPr lang="pt-BR" sz="1600" dirty="0"/>
              <a:t>Encourage students and young professionnals engagement in the sector,</a:t>
            </a:r>
            <a:endParaRPr lang="fr-FR" sz="1600" dirty="0"/>
          </a:p>
          <a:p>
            <a:pPr lvl="1"/>
            <a:r>
              <a:rPr lang="pt-BR" sz="1600" dirty="0"/>
              <a:t>Provide the basis of an assessment of sciences and technology policies at the global level. Produce guidelines to accelerate research, development and disseminate  innovation</a:t>
            </a:r>
            <a:endParaRPr lang="fr-FR" sz="1600" dirty="0"/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dirty="0"/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ick-off meeting du 9</a:t>
              </a:r>
              <a:r>
                <a:rPr lang="fr-SN" sz="1050" b="1" baseline="30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709519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18208" y="169650"/>
            <a:ext cx="8749147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 fontScale="90000"/>
          </a:bodyPr>
          <a:lstStyle/>
          <a:p>
            <a:pPr algn="ctr" defTabSz="638616"/>
            <a:r>
              <a:rPr lang="pt-BR" sz="1728" cap="all" dirty="0" smtClean="0">
                <a:solidFill>
                  <a:srgbClr val="0070C0"/>
                </a:solidFill>
                <a:latin typeface="Arial Black"/>
                <a:ea typeface="Arial Black"/>
                <a:cs typeface="Arial Black"/>
              </a:rPr>
              <a:t>Which </a:t>
            </a:r>
            <a:r>
              <a:rPr lang="pt-BR" sz="1728" cap="all" dirty="0">
                <a:solidFill>
                  <a:srgbClr val="0070C0"/>
                </a:solidFill>
                <a:latin typeface="Arial Black"/>
                <a:ea typeface="Arial Black"/>
                <a:cs typeface="Arial Black"/>
              </a:rPr>
              <a:t>type of organizations or institutions and stakeholders need to be involved in the this priority, considering political- regional -citizens -thematic perspectives? (Group)</a:t>
            </a:r>
            <a:endParaRPr sz="1728" cap="all" dirty="0">
              <a:solidFill>
                <a:srgbClr val="0070C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218208" y="901142"/>
            <a:ext cx="8925791" cy="3699648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dirty="0" smtClean="0"/>
              <a:t>International </a:t>
            </a:r>
            <a:r>
              <a:rPr lang="pt-BR" dirty="0"/>
              <a:t>organization : UNESCO, OECD, ONUDI, IWA, IWRA, INBO, AMCOW, AFWA</a:t>
            </a:r>
            <a:r>
              <a:rPr lang="pt-BR" dirty="0" smtClean="0"/>
              <a:t>... </a:t>
            </a:r>
          </a:p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dirty="0" smtClean="0"/>
              <a:t>Technical and financial parteners </a:t>
            </a:r>
            <a:r>
              <a:rPr lang="pt-BR" dirty="0"/>
              <a:t>: AfDB, WB, AFD, CAF, ADB</a:t>
            </a:r>
            <a:r>
              <a:rPr lang="pt-BR" dirty="0" smtClean="0"/>
              <a:t>...</a:t>
            </a:r>
          </a:p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dirty="0" smtClean="0"/>
              <a:t>Decision </a:t>
            </a:r>
            <a:r>
              <a:rPr lang="pt-BR" dirty="0"/>
              <a:t>makers : governements, parliamentarians, local authorities, basin </a:t>
            </a:r>
            <a:r>
              <a:rPr lang="pt-BR" dirty="0" smtClean="0"/>
              <a:t>organizations</a:t>
            </a:r>
          </a:p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dirty="0" smtClean="0"/>
              <a:t>Professionals </a:t>
            </a:r>
            <a:r>
              <a:rPr lang="pt-BR" dirty="0"/>
              <a:t>: WSS public and private companies, electricity companies, internet companies, trade-unions, water professional unions</a:t>
            </a:r>
            <a:r>
              <a:rPr lang="pt-BR" dirty="0" smtClean="0"/>
              <a:t>, Youth organizations, </a:t>
            </a:r>
            <a:r>
              <a:rPr lang="pt-BR" dirty="0"/>
              <a:t>industry, agrobusiness and farmer organizations, community </a:t>
            </a:r>
            <a:r>
              <a:rPr lang="pt-BR" dirty="0" smtClean="0"/>
              <a:t>managers</a:t>
            </a:r>
          </a:p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dirty="0" smtClean="0"/>
              <a:t>Academics </a:t>
            </a:r>
            <a:r>
              <a:rPr lang="pt-BR" dirty="0"/>
              <a:t>: hydrologists, social scientists, economists, engineers, </a:t>
            </a:r>
            <a:r>
              <a:rPr lang="pt-BR" dirty="0" smtClean="0"/>
              <a:t>GIWEH</a:t>
            </a:r>
            <a:endParaRPr lang="fr-FR" dirty="0"/>
          </a:p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dirty="0" smtClean="0"/>
              <a:t>NGO’s </a:t>
            </a:r>
            <a:r>
              <a:rPr lang="pt-BR" dirty="0"/>
              <a:t>: Transparency international, WIN, Butterfly Effect, Wateraid, Action against Hunger, Kewasnet...</a:t>
            </a:r>
            <a:endParaRPr dirty="0"/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ick-off meeting du 9</a:t>
              </a:r>
              <a:r>
                <a:rPr lang="fr-SN" sz="1050" b="1" baseline="30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827484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18208" y="169650"/>
            <a:ext cx="8749147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 fontScale="90000"/>
          </a:bodyPr>
          <a:lstStyle/>
          <a:p>
            <a:pPr algn="ctr" defTabSz="638616"/>
            <a:r>
              <a:rPr lang="pt-BR" sz="1728" cap="all" dirty="0" smtClean="0">
                <a:solidFill>
                  <a:srgbClr val="0070C0"/>
                </a:solidFill>
                <a:latin typeface="Arial Black"/>
                <a:ea typeface="Arial Black"/>
                <a:cs typeface="Arial Black"/>
              </a:rPr>
              <a:t>Which </a:t>
            </a:r>
            <a:r>
              <a:rPr lang="pt-BR" sz="1728" cap="all" dirty="0">
                <a:solidFill>
                  <a:srgbClr val="0070C0"/>
                </a:solidFill>
                <a:latin typeface="Arial Black"/>
                <a:ea typeface="Arial Black"/>
                <a:cs typeface="Arial Black"/>
              </a:rPr>
              <a:t>type of organizations or institutions and stakeholders need to be involved in the this priority, considering political- regional -citizens -thematic perspectives? (Group)</a:t>
            </a:r>
            <a:endParaRPr sz="1728" cap="all" dirty="0">
              <a:solidFill>
                <a:srgbClr val="0070C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218209" y="901142"/>
            <a:ext cx="2648282" cy="36996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dirty="0" smtClean="0"/>
              <a:t>FINANCE</a:t>
            </a:r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dirty="0" smtClean="0"/>
              <a:t>Technical and Financial parteners</a:t>
            </a:r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dirty="0" smtClean="0"/>
              <a:t>Private sector</a:t>
            </a:r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dirty="0" smtClean="0"/>
              <a:t>Government</a:t>
            </a:r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dirty="0" smtClean="0"/>
              <a:t>Operators and regulators</a:t>
            </a:r>
            <a:endParaRPr lang="pt-BR" dirty="0" smtClean="0"/>
          </a:p>
          <a:p>
            <a:pPr marL="0" indent="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None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pt-BR" dirty="0" smtClean="0"/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ick-off meeting du 9</a:t>
              </a:r>
              <a:r>
                <a:rPr lang="fr-SN" sz="1050" b="1" baseline="30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8" name="Text Placeholder 2"/>
          <p:cNvSpPr txBox="1">
            <a:spLocks/>
          </p:cNvSpPr>
          <p:nvPr/>
        </p:nvSpPr>
        <p:spPr>
          <a:xfrm>
            <a:off x="2852777" y="941826"/>
            <a:ext cx="2648282" cy="3699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fontScale="92500" lnSpcReduction="20000"/>
          </a:bodyPr>
          <a:lstStyle>
            <a:lvl1pPr marL="128588" marR="0" indent="-12858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407194" marR="0" indent="-150019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694373" marR="0" indent="-180023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979243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1236418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1493593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1750768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2007943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2265118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87895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GOUVERNANCE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Government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Civil Society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Local authorities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organization </a:t>
            </a: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basins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Private sector</a:t>
            </a:r>
            <a:endParaRPr lang="en-US" sz="2024" dirty="0" smtClean="0">
              <a:solidFill>
                <a:srgbClr val="454545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users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community-based organization</a:t>
            </a: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6069759" y="992900"/>
            <a:ext cx="2648282" cy="3699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>
            <a:lvl1pPr marL="128588" marR="0" indent="-12858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407194" marR="0" indent="-150019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694373" marR="0" indent="-180023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979243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1236418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1493593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1750768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2007943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2265118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87895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KNOWLEDGE and INNOVATION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Community manager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University and research </a:t>
            </a:r>
            <a:r>
              <a:rPr lang="en-US" sz="2024" dirty="0" err="1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instituts</a:t>
            </a:r>
            <a:endParaRPr lang="en-US" sz="2024" dirty="0" smtClean="0">
              <a:solidFill>
                <a:srgbClr val="454545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Government</a:t>
            </a:r>
            <a:endParaRPr lang="en-US" sz="2024" dirty="0">
              <a:solidFill>
                <a:srgbClr val="454545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1912093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18208" y="169650"/>
            <a:ext cx="8749147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Autofit/>
          </a:bodyPr>
          <a:lstStyle/>
          <a:p>
            <a:pPr algn="ctr" defTabSz="638616"/>
            <a:r>
              <a:rPr lang="pt-BR" sz="1728" cap="all" dirty="0" smtClean="0">
                <a:solidFill>
                  <a:srgbClr val="0070C0"/>
                </a:solidFill>
                <a:latin typeface="Arial Black"/>
                <a:ea typeface="Arial Black"/>
                <a:cs typeface="Arial Black"/>
              </a:rPr>
              <a:t> </a:t>
            </a:r>
            <a:r>
              <a:rPr lang="pt-BR" sz="1728" cap="all" dirty="0">
                <a:solidFill>
                  <a:srgbClr val="0070C0"/>
                </a:solidFill>
                <a:latin typeface="Arial Black"/>
                <a:ea typeface="Arial Black"/>
                <a:cs typeface="Arial Black"/>
              </a:rPr>
              <a:t>4 – What events can be leverage in the coming 2 years to prepare the Forum across region, specific to this Priority? (please specify the issue &amp; type of stakeholders)</a:t>
            </a:r>
            <a:endParaRPr sz="1728" cap="all" dirty="0">
              <a:solidFill>
                <a:srgbClr val="0070C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218208" y="901142"/>
            <a:ext cx="3994196" cy="3699648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b="1" dirty="0" smtClean="0"/>
              <a:t>2019</a:t>
            </a:r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dirty="0" smtClean="0"/>
              <a:t>ANBO </a:t>
            </a:r>
            <a:r>
              <a:rPr lang="en-GB" dirty="0"/>
              <a:t>General Assembly, Tunisia, July </a:t>
            </a:r>
            <a:r>
              <a:rPr lang="en-GB" dirty="0" smtClean="0"/>
              <a:t>2019;</a:t>
            </a:r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20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Stockholm World Water Week, Sweden, August 2019</a:t>
            </a:r>
            <a:endParaRPr lang="fr-FR" sz="2000" dirty="0">
              <a:solidFill>
                <a:srgbClr val="454545"/>
              </a:solidFill>
              <a:latin typeface="+mn-lt"/>
              <a:ea typeface="+mn-ea"/>
              <a:cs typeface="+mn-cs"/>
            </a:endParaRPr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dirty="0" smtClean="0"/>
              <a:t>Cairo </a:t>
            </a:r>
            <a:r>
              <a:rPr lang="en-GB" dirty="0"/>
              <a:t>Water week, Egypt, October 2019 </a:t>
            </a:r>
            <a:r>
              <a:rPr lang="en-GB" dirty="0" smtClean="0"/>
              <a:t>;</a:t>
            </a:r>
            <a:endParaRPr lang="fr-FR" dirty="0"/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dirty="0" smtClean="0"/>
              <a:t>INBO </a:t>
            </a:r>
            <a:r>
              <a:rPr lang="en-GB" dirty="0"/>
              <a:t>General assembly, Morocco, October </a:t>
            </a:r>
            <a:r>
              <a:rPr lang="en-GB" dirty="0" smtClean="0"/>
              <a:t>2019;</a:t>
            </a:r>
            <a:endParaRPr lang="fr-FR" dirty="0"/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dirty="0" smtClean="0"/>
              <a:t>WGI </a:t>
            </a:r>
            <a:r>
              <a:rPr lang="en-GB" dirty="0"/>
              <a:t>plenary, Paris (France), November </a:t>
            </a:r>
            <a:r>
              <a:rPr lang="en-GB" dirty="0" smtClean="0"/>
              <a:t>2019;</a:t>
            </a:r>
            <a:endParaRPr lang="fr-FR" dirty="0"/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dirty="0" smtClean="0"/>
              <a:t>COP </a:t>
            </a:r>
            <a:r>
              <a:rPr lang="en-GB" dirty="0"/>
              <a:t>25 Climate, Chile, November </a:t>
            </a:r>
            <a:r>
              <a:rPr lang="en-GB" dirty="0" smtClean="0"/>
              <a:t>2019;</a:t>
            </a:r>
            <a:endParaRPr lang="fr-FR" dirty="0"/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ick-off meeting du 9</a:t>
              </a:r>
              <a:r>
                <a:rPr lang="fr-SN" sz="1050" b="1" baseline="30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8" name="Text Placeholder 2"/>
          <p:cNvSpPr txBox="1">
            <a:spLocks/>
          </p:cNvSpPr>
          <p:nvPr/>
        </p:nvSpPr>
        <p:spPr>
          <a:xfrm>
            <a:off x="4212404" y="946470"/>
            <a:ext cx="3994196" cy="3699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fontScale="70000" lnSpcReduction="20000"/>
          </a:bodyPr>
          <a:lstStyle>
            <a:lvl1pPr marL="128588" marR="0" indent="-12858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407194" marR="0" indent="-150019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694373" marR="0" indent="-180023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979243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1236418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1493593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1750768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2007943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2265118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87895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2024" b="1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First semester of 2020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AFWA congress, Kampala (Uganda), February 2020;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Preconference Water Security (Eastern Africa Chapter), Nairobi, Kenya, April 2020;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XVII World Water Congress, Daegu (Korea), May 2020; 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23</a:t>
            </a:r>
            <a:r>
              <a:rPr lang="en-GB" sz="2024" baseline="30000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rd </a:t>
            </a:r>
            <a:r>
              <a:rPr lang="en-GB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IHP Intergovernmental Council, France, June 2020; 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20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WGI plenary, place </a:t>
            </a:r>
            <a:r>
              <a:rPr lang="en-GB" sz="2000" dirty="0" err="1">
                <a:solidFill>
                  <a:srgbClr val="454545"/>
                </a:solidFill>
                <a:latin typeface="+mn-lt"/>
                <a:ea typeface="+mn-ea"/>
                <a:cs typeface="+mn-cs"/>
              </a:rPr>
              <a:t>tbd</a:t>
            </a:r>
            <a:r>
              <a:rPr lang="en-GB" sz="20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, June 2020;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20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COP15 Biodiversity, China, June 2020</a:t>
            </a:r>
            <a:r>
              <a:rPr lang="en-GB" sz="2000" dirty="0" smtClean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;</a:t>
            </a:r>
            <a:endParaRPr lang="en-GB" sz="2000" dirty="0">
              <a:solidFill>
                <a:srgbClr val="454545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302500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18208" y="169650"/>
            <a:ext cx="8749147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Autofit/>
          </a:bodyPr>
          <a:lstStyle/>
          <a:p>
            <a:pPr algn="ctr" defTabSz="638616"/>
            <a:r>
              <a:rPr lang="pt-BR" sz="1728" cap="all" dirty="0" smtClean="0">
                <a:solidFill>
                  <a:srgbClr val="0070C0"/>
                </a:solidFill>
                <a:latin typeface="Arial Black"/>
                <a:ea typeface="Arial Black"/>
                <a:cs typeface="Arial Black"/>
              </a:rPr>
              <a:t> </a:t>
            </a:r>
            <a:r>
              <a:rPr lang="pt-BR" sz="1728" cap="all" dirty="0">
                <a:solidFill>
                  <a:srgbClr val="0070C0"/>
                </a:solidFill>
                <a:latin typeface="Arial Black"/>
                <a:ea typeface="Arial Black"/>
                <a:cs typeface="Arial Black"/>
              </a:rPr>
              <a:t>4 – What events can be leverage in the coming 2 years to prepare the Forum across region, specific to this Priority? (please specify the issue &amp; type of stakeholders)</a:t>
            </a:r>
            <a:endParaRPr sz="1728" cap="all" dirty="0">
              <a:solidFill>
                <a:srgbClr val="0070C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218208" y="901142"/>
            <a:ext cx="3994196" cy="3699648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187895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2024" b="1" dirty="0" smtClean="0">
                <a:solidFill>
                  <a:srgbClr val="454545"/>
                </a:solidFill>
                <a:sym typeface="Helvetica"/>
              </a:rPr>
              <a:t>Second  </a:t>
            </a:r>
            <a:r>
              <a:rPr lang="en-GB" sz="2024" b="1" dirty="0">
                <a:solidFill>
                  <a:srgbClr val="454545"/>
                </a:solidFill>
                <a:sym typeface="Helvetica"/>
              </a:rPr>
              <a:t>semester of 2020</a:t>
            </a:r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2000" dirty="0" smtClean="0">
                <a:solidFill>
                  <a:srgbClr val="454545"/>
                </a:solidFill>
                <a:sym typeface="Helvetica"/>
              </a:rPr>
              <a:t>Stockholm </a:t>
            </a:r>
            <a:r>
              <a:rPr lang="en-GB" sz="2000" dirty="0">
                <a:solidFill>
                  <a:srgbClr val="454545"/>
                </a:solidFill>
                <a:sym typeface="Helvetica"/>
              </a:rPr>
              <a:t>World Water Week, Sweden, August 2020;</a:t>
            </a:r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2000" dirty="0">
                <a:solidFill>
                  <a:srgbClr val="454545"/>
                </a:solidFill>
                <a:sym typeface="Helvetica"/>
              </a:rPr>
              <a:t>WGI plenary, place </a:t>
            </a:r>
            <a:r>
              <a:rPr lang="en-GB" sz="2000" dirty="0" err="1">
                <a:solidFill>
                  <a:srgbClr val="454545"/>
                </a:solidFill>
                <a:sym typeface="Helvetica"/>
              </a:rPr>
              <a:t>tbd</a:t>
            </a:r>
            <a:r>
              <a:rPr lang="en-GB" sz="2000" dirty="0">
                <a:solidFill>
                  <a:srgbClr val="454545"/>
                </a:solidFill>
                <a:sym typeface="Helvetica"/>
              </a:rPr>
              <a:t>, November 2020;</a:t>
            </a:r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2000" dirty="0">
                <a:solidFill>
                  <a:srgbClr val="454545"/>
                </a:solidFill>
                <a:sym typeface="Helvetica"/>
              </a:rPr>
              <a:t>African water week, place </a:t>
            </a:r>
            <a:r>
              <a:rPr lang="en-GB" sz="2000" dirty="0" err="1">
                <a:solidFill>
                  <a:srgbClr val="454545"/>
                </a:solidFill>
                <a:sym typeface="Helvetica"/>
              </a:rPr>
              <a:t>tbd</a:t>
            </a:r>
            <a:r>
              <a:rPr lang="en-GB" sz="2000" dirty="0">
                <a:solidFill>
                  <a:srgbClr val="454545"/>
                </a:solidFill>
                <a:sym typeface="Helvetica"/>
              </a:rPr>
              <a:t>, November 2020;</a:t>
            </a:r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2000" dirty="0">
                <a:solidFill>
                  <a:srgbClr val="454545"/>
                </a:solidFill>
                <a:sym typeface="Helvetica"/>
              </a:rPr>
              <a:t>10th GEF Biennial International Waters Conference.</a:t>
            </a:r>
          </a:p>
          <a:p>
            <a:pPr marL="466501" lvl="1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2000" dirty="0">
                <a:solidFill>
                  <a:srgbClr val="454545"/>
                </a:solidFill>
                <a:sym typeface="Helvetica"/>
              </a:rPr>
              <a:t>Irrigation congresses (to be detailed further), water days, customer care days…</a:t>
            </a:r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ick-off meeting du 9</a:t>
              </a:r>
              <a:r>
                <a:rPr lang="fr-SN" sz="1050" b="1" baseline="30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8" name="Text Placeholder 2"/>
          <p:cNvSpPr txBox="1">
            <a:spLocks/>
          </p:cNvSpPr>
          <p:nvPr/>
        </p:nvSpPr>
        <p:spPr>
          <a:xfrm>
            <a:off x="4212404" y="946470"/>
            <a:ext cx="3994196" cy="3699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fontScale="92500" lnSpcReduction="20000"/>
          </a:bodyPr>
          <a:lstStyle>
            <a:lvl1pPr marL="128588" marR="0" indent="-12858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407194" marR="0" indent="-150019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694373" marR="0" indent="-180023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979243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1236418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1493593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1750768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2007943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2265118" marR="0" indent="-207718" algn="l" defTabSz="514350" rtl="0" latinLnBrk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5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87895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2024" b="1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Other opportunities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National events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World Water days</a:t>
            </a:r>
            <a:endParaRPr lang="en-US" sz="2024" dirty="0">
              <a:solidFill>
                <a:srgbClr val="454545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Open </a:t>
            </a:r>
            <a:r>
              <a:rPr lang="en-US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days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en-US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Communication platform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Other workshop in agriculture, </a:t>
            </a: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environment</a:t>
            </a:r>
          </a:p>
          <a:p>
            <a:pPr marL="466501" lvl="1" indent="-187895" defTabSz="612006" hangingPunct="1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024" dirty="0" err="1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Naïrobi</a:t>
            </a: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road to Dakar conference</a:t>
            </a:r>
            <a:r>
              <a:rPr lang="en-US" sz="2024" dirty="0" smtClean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…</a:t>
            </a:r>
            <a:endParaRPr lang="en-GB" sz="2000" dirty="0">
              <a:solidFill>
                <a:srgbClr val="454545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130326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</TotalTime>
  <Words>1086</Words>
  <Application>Microsoft Office PowerPoint</Application>
  <PresentationFormat>Affichage à l'écran (16:9)</PresentationFormat>
  <Paragraphs>113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21" baseType="lpstr">
      <vt:lpstr>Arial</vt:lpstr>
      <vt:lpstr>Arial Black</vt:lpstr>
      <vt:lpstr>Arial Narrow</vt:lpstr>
      <vt:lpstr>Arial Rounded MT Bold</vt:lpstr>
      <vt:lpstr>Bookman Old Style</vt:lpstr>
      <vt:lpstr>Broadway</vt:lpstr>
      <vt:lpstr>Calibri</vt:lpstr>
      <vt:lpstr>Calibri Light</vt:lpstr>
      <vt:lpstr>Helvetica</vt:lpstr>
      <vt:lpstr>Times New Roman</vt:lpstr>
      <vt:lpstr>Thème Office</vt:lpstr>
      <vt:lpstr>Présentation PowerPoint</vt:lpstr>
      <vt:lpstr>Which are the 3 most important issues that should be addressed by this priority? </vt:lpstr>
      <vt:lpstr>Which are the 3 most important issues that should be addressed by this priority? </vt:lpstr>
      <vt:lpstr>What concrete outcomes will enable progress on these 3 issues by 2021 and/or after (initiatives to be launched during the forum)?</vt:lpstr>
      <vt:lpstr>What concrete outcomes will enable progress on these 3 issues by 2021 and/or after (initiatives to be launched during the forum)?</vt:lpstr>
      <vt:lpstr>Which type of organizations or institutions and stakeholders need to be involved in the this priority, considering political- regional -citizens -thematic perspectives? (Group)</vt:lpstr>
      <vt:lpstr>Which type of organizations or institutions and stakeholders need to be involved in the this priority, considering political- regional -citizens -thematic perspectives? (Group)</vt:lpstr>
      <vt:lpstr> 4 – What events can be leverage in the coming 2 years to prepare the Forum across region, specific to this Priority? (please specify the issue &amp; type of stakeholders)</vt:lpstr>
      <vt:lpstr> 4 – What events can be leverage in the coming 2 years to prepare the Forum across region, specific to this Priority? (please specify the issue &amp; type of stakeholders)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Forum au PR</dc:title>
  <dc:subject>Etat d'avancement</dc:subject>
  <dc:creator>Dr Mohamed DIATTA</dc:creator>
  <cp:lastModifiedBy>hp</cp:lastModifiedBy>
  <cp:revision>149</cp:revision>
  <dcterms:modified xsi:type="dcterms:W3CDTF">2019-06-21T10:18:16Z</dcterms:modified>
</cp:coreProperties>
</file>