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78" r:id="rId3"/>
    <p:sldId id="312" r:id="rId4"/>
    <p:sldId id="287" r:id="rId5"/>
    <p:sldId id="310" r:id="rId6"/>
    <p:sldId id="313" r:id="rId7"/>
    <p:sldId id="311" r:id="rId8"/>
    <p:sldId id="315" r:id="rId9"/>
    <p:sldId id="316" r:id="rId10"/>
    <p:sldId id="317" r:id="rId11"/>
    <p:sldId id="318" r:id="rId12"/>
    <p:sldId id="276" r:id="rId13"/>
  </p:sldIdLst>
  <p:sldSz cx="9144000" cy="5143500" type="screen16x9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6" autoAdjust="0"/>
    <p:restoredTop sz="94674"/>
  </p:normalViewPr>
  <p:slideViewPr>
    <p:cSldViewPr snapToGrid="0">
      <p:cViewPr varScale="1">
        <p:scale>
          <a:sx n="91" d="100"/>
          <a:sy n="91" d="100"/>
        </p:scale>
        <p:origin x="-810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1" name="Shape 111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1pPr>
    <a:lvl2pPr indent="2286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2pPr>
    <a:lvl3pPr indent="4572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3pPr>
    <a:lvl4pPr indent="6858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4pPr>
    <a:lvl5pPr indent="9144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5pPr>
    <a:lvl6pPr indent="11430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6pPr>
    <a:lvl7pPr indent="13716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7pPr>
    <a:lvl8pPr indent="16002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8pPr>
    <a:lvl9pPr indent="18288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e du titre"/>
          <p:cNvSpPr txBox="1">
            <a:spLocks noGrp="1"/>
          </p:cNvSpPr>
          <p:nvPr>
            <p:ph type="title"/>
          </p:nvPr>
        </p:nvSpPr>
        <p:spPr>
          <a:xfrm>
            <a:off x="1143000" y="841772"/>
            <a:ext cx="6858000" cy="1790701"/>
          </a:xfrm>
          <a:prstGeom prst="rect">
            <a:avLst/>
          </a:prstGeom>
        </p:spPr>
        <p:txBody>
          <a:bodyPr anchor="b"/>
          <a:lstStyle>
            <a:lvl1pPr algn="ctr">
              <a:defRPr sz="3375"/>
            </a:lvl1pPr>
          </a:lstStyle>
          <a:p>
            <a:r>
              <a:t>Texte du titre</a:t>
            </a:r>
          </a:p>
        </p:txBody>
      </p:sp>
      <p:sp>
        <p:nvSpPr>
          <p:cNvPr id="12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1350"/>
            </a:lvl1pPr>
            <a:lvl2pPr marL="0" indent="257175" algn="ctr">
              <a:buSzTx/>
              <a:buFontTx/>
              <a:buNone/>
              <a:defRPr sz="1350"/>
            </a:lvl2pPr>
            <a:lvl3pPr marL="0" indent="514350" algn="ctr">
              <a:buSzTx/>
              <a:buFontTx/>
              <a:buNone/>
              <a:defRPr sz="1350"/>
            </a:lvl3pPr>
            <a:lvl4pPr marL="0" indent="771525" algn="ctr">
              <a:buSzTx/>
              <a:buFontTx/>
              <a:buNone/>
              <a:defRPr sz="1350"/>
            </a:lvl4pPr>
            <a:lvl5pPr marL="0" indent="1028700" algn="ctr">
              <a:buSzTx/>
              <a:buFontTx/>
              <a:buNone/>
              <a:defRPr sz="135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3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21" name="Texte niveau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22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e du titre"/>
          <p:cNvSpPr txBox="1">
            <a:spLocks noGrp="1"/>
          </p:cNvSpPr>
          <p:nvPr>
            <p:ph type="title"/>
          </p:nvPr>
        </p:nvSpPr>
        <p:spPr>
          <a:xfrm>
            <a:off x="623888" y="1282305"/>
            <a:ext cx="7886701" cy="2139553"/>
          </a:xfrm>
          <a:prstGeom prst="rect">
            <a:avLst/>
          </a:prstGeom>
        </p:spPr>
        <p:txBody>
          <a:bodyPr anchor="b"/>
          <a:lstStyle>
            <a:lvl1pPr>
              <a:defRPr sz="3375"/>
            </a:lvl1pPr>
          </a:lstStyle>
          <a:p>
            <a:r>
              <a:t>Texte du titre</a:t>
            </a:r>
          </a:p>
        </p:txBody>
      </p:sp>
      <p:sp>
        <p:nvSpPr>
          <p:cNvPr id="30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623888" y="3442098"/>
            <a:ext cx="7886701" cy="1125141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350">
                <a:solidFill>
                  <a:srgbClr val="888888"/>
                </a:solidFill>
              </a:defRPr>
            </a:lvl1pPr>
            <a:lvl2pPr marL="0" indent="257175">
              <a:buSzTx/>
              <a:buFontTx/>
              <a:buNone/>
              <a:defRPr sz="1350">
                <a:solidFill>
                  <a:srgbClr val="888888"/>
                </a:solidFill>
              </a:defRPr>
            </a:lvl2pPr>
            <a:lvl3pPr marL="0" indent="514350">
              <a:buSzTx/>
              <a:buFontTx/>
              <a:buNone/>
              <a:defRPr sz="1350">
                <a:solidFill>
                  <a:srgbClr val="888888"/>
                </a:solidFill>
              </a:defRPr>
            </a:lvl3pPr>
            <a:lvl4pPr marL="0" indent="771525">
              <a:buSzTx/>
              <a:buFontTx/>
              <a:buNone/>
              <a:defRPr sz="1350">
                <a:solidFill>
                  <a:srgbClr val="888888"/>
                </a:solidFill>
              </a:defRPr>
            </a:lvl4pPr>
            <a:lvl5pPr marL="0" indent="1028700">
              <a:buSzTx/>
              <a:buFontTx/>
              <a:buNone/>
              <a:defRPr sz="1350">
                <a:solidFill>
                  <a:srgbClr val="888888"/>
                </a:solidFill>
              </a:defRPr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3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39" name="Texte niveau 1…"/>
          <p:cNvSpPr txBox="1">
            <a:spLocks noGrp="1"/>
          </p:cNvSpPr>
          <p:nvPr>
            <p:ph type="body" sz="half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0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e du titre"/>
          <p:cNvSpPr txBox="1">
            <a:spLocks noGrp="1"/>
          </p:cNvSpPr>
          <p:nvPr>
            <p:ph type="title"/>
          </p:nvPr>
        </p:nvSpPr>
        <p:spPr>
          <a:xfrm>
            <a:off x="629842" y="273844"/>
            <a:ext cx="7886701" cy="994173"/>
          </a:xfrm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48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629842" y="1260873"/>
            <a:ext cx="3868341" cy="617935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1350" b="1"/>
            </a:lvl1pPr>
            <a:lvl2pPr marL="0" indent="257175">
              <a:buSzTx/>
              <a:buFontTx/>
              <a:buNone/>
              <a:defRPr sz="1350" b="1"/>
            </a:lvl2pPr>
            <a:lvl3pPr marL="0" indent="514350">
              <a:buSzTx/>
              <a:buFontTx/>
              <a:buNone/>
              <a:defRPr sz="1350" b="1"/>
            </a:lvl3pPr>
            <a:lvl4pPr marL="0" indent="771525">
              <a:buSzTx/>
              <a:buFontTx/>
              <a:buNone/>
              <a:defRPr sz="1350" b="1"/>
            </a:lvl4pPr>
            <a:lvl5pPr marL="0" indent="1028700">
              <a:buSzTx/>
              <a:buFontTx/>
              <a:buNone/>
              <a:defRPr sz="1350" b="1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9" name="Espace réservé du texte 4"/>
          <p:cNvSpPr>
            <a:spLocks noGrp="1"/>
          </p:cNvSpPr>
          <p:nvPr>
            <p:ph type="body" sz="quarter" idx="13"/>
          </p:nvPr>
        </p:nvSpPr>
        <p:spPr>
          <a:xfrm>
            <a:off x="4629150" y="1260873"/>
            <a:ext cx="3887393" cy="617935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1800" b="1"/>
            </a:lvl1pPr>
          </a:lstStyle>
          <a:p>
            <a:pPr marL="0" indent="0">
              <a:buSzTx/>
              <a:buFontTx/>
              <a:buNone/>
              <a:defRPr sz="1800" b="1"/>
            </a:pPr>
            <a:endParaRPr/>
          </a:p>
        </p:txBody>
      </p:sp>
      <p:sp>
        <p:nvSpPr>
          <p:cNvPr id="50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58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e du titre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1800"/>
            </a:lvl1pPr>
          </a:lstStyle>
          <a:p>
            <a:r>
              <a:t>Texte du titre</a:t>
            </a:r>
          </a:p>
        </p:txBody>
      </p:sp>
      <p:sp>
        <p:nvSpPr>
          <p:cNvPr id="73" name="Texte niveau 1…"/>
          <p:cNvSpPr txBox="1">
            <a:spLocks noGrp="1"/>
          </p:cNvSpPr>
          <p:nvPr>
            <p:ph type="body" sz="half" idx="1"/>
          </p:nvPr>
        </p:nvSpPr>
        <p:spPr>
          <a:xfrm>
            <a:off x="3887392" y="740569"/>
            <a:ext cx="4629151" cy="365522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 marL="404132" indent="-146957">
              <a:defRPr sz="1800"/>
            </a:lvl2pPr>
            <a:lvl3pPr marL="685800" indent="-171450">
              <a:defRPr sz="1800"/>
            </a:lvl3pPr>
            <a:lvl4pPr marL="977264" indent="-205739">
              <a:defRPr sz="1800"/>
            </a:lvl4pPr>
            <a:lvl5pPr marL="1234440" indent="-205740">
              <a:defRPr sz="18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74" name="Espace réservé du texte 3"/>
          <p:cNvSpPr>
            <a:spLocks noGrp="1"/>
          </p:cNvSpPr>
          <p:nvPr>
            <p:ph type="body" sz="quarter" idx="13"/>
          </p:nvPr>
        </p:nvSpPr>
        <p:spPr>
          <a:xfrm>
            <a:off x="629840" y="1543050"/>
            <a:ext cx="2949180" cy="2858691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200"/>
            </a:lvl1pPr>
          </a:lstStyle>
          <a:p>
            <a:pPr marL="0" indent="0">
              <a:buSzTx/>
              <a:buFontTx/>
              <a:buNone/>
              <a:defRPr sz="1200"/>
            </a:pPr>
            <a:endParaRPr/>
          </a:p>
        </p:txBody>
      </p:sp>
      <p:sp>
        <p:nvSpPr>
          <p:cNvPr id="7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e du titre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1800"/>
            </a:lvl1pPr>
          </a:lstStyle>
          <a:p>
            <a:r>
              <a:t>Texte du titre</a:t>
            </a:r>
          </a:p>
        </p:txBody>
      </p:sp>
      <p:sp>
        <p:nvSpPr>
          <p:cNvPr id="83" name="Espace réservé pour une image  2"/>
          <p:cNvSpPr>
            <a:spLocks noGrp="1"/>
          </p:cNvSpPr>
          <p:nvPr>
            <p:ph type="pic" sz="half" idx="13"/>
          </p:nvPr>
        </p:nvSpPr>
        <p:spPr>
          <a:xfrm>
            <a:off x="3887392" y="740569"/>
            <a:ext cx="4629151" cy="365522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900"/>
            </a:lvl1pPr>
            <a:lvl2pPr marL="0" indent="257175">
              <a:buSzTx/>
              <a:buFontTx/>
              <a:buNone/>
              <a:defRPr sz="900"/>
            </a:lvl2pPr>
            <a:lvl3pPr marL="0" indent="514350">
              <a:buSzTx/>
              <a:buFontTx/>
              <a:buNone/>
              <a:defRPr sz="900"/>
            </a:lvl3pPr>
            <a:lvl4pPr marL="0" indent="771525">
              <a:buSzTx/>
              <a:buFontTx/>
              <a:buNone/>
              <a:defRPr sz="900"/>
            </a:lvl4pPr>
            <a:lvl5pPr marL="0" indent="1028700">
              <a:buSzTx/>
              <a:buFontTx/>
              <a:buNone/>
              <a:defRPr sz="9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8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e du titre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Texte du titre</a:t>
            </a:r>
          </a:p>
        </p:txBody>
      </p:sp>
      <p:sp>
        <p:nvSpPr>
          <p:cNvPr id="3" name="Texte niveau 1…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8281955" y="4806082"/>
            <a:ext cx="233395" cy="196208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675">
                <a:solidFill>
                  <a:srgbClr val="888888"/>
                </a:solidFill>
                <a:latin typeface="Calibri Light"/>
                <a:ea typeface="Calibri Light"/>
                <a:cs typeface="Calibri Light"/>
                <a:sym typeface="Calibri Light"/>
              </a:defRPr>
            </a:lvl1pPr>
          </a:lstStyle>
          <a:p>
            <a:fld id="{86CB4B4D-7CA3-9044-876B-883B54F8677D}" type="slidenum">
              <a:rPr/>
              <a:pPr/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l" defTabSz="51435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51435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51435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51435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51435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51435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51435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51435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51435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128588" marR="0" indent="-128588" algn="l" defTabSz="514350" rtl="0" latinLnBrk="0">
        <a:lnSpc>
          <a:spcPct val="90000"/>
        </a:lnSpc>
        <a:spcBef>
          <a:spcPts val="525"/>
        </a:spcBef>
        <a:spcAft>
          <a:spcPts val="0"/>
        </a:spcAft>
        <a:buClrTx/>
        <a:buSzPct val="100000"/>
        <a:buFont typeface="Arial"/>
        <a:buChar char="•"/>
        <a:tabLst/>
        <a:defRPr sz="15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407194" marR="0" indent="-150019" algn="l" defTabSz="514350" rtl="0" latinLnBrk="0">
        <a:lnSpc>
          <a:spcPct val="90000"/>
        </a:lnSpc>
        <a:spcBef>
          <a:spcPts val="525"/>
        </a:spcBef>
        <a:spcAft>
          <a:spcPts val="0"/>
        </a:spcAft>
        <a:buClrTx/>
        <a:buSzPct val="100000"/>
        <a:buFont typeface="Arial"/>
        <a:buChar char="•"/>
        <a:tabLst/>
        <a:defRPr sz="15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694373" marR="0" indent="-180023" algn="l" defTabSz="514350" rtl="0" latinLnBrk="0">
        <a:lnSpc>
          <a:spcPct val="90000"/>
        </a:lnSpc>
        <a:spcBef>
          <a:spcPts val="525"/>
        </a:spcBef>
        <a:spcAft>
          <a:spcPts val="0"/>
        </a:spcAft>
        <a:buClrTx/>
        <a:buSzPct val="100000"/>
        <a:buFont typeface="Arial"/>
        <a:buChar char="•"/>
        <a:tabLst/>
        <a:defRPr sz="15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979243" marR="0" indent="-207718" algn="l" defTabSz="514350" rtl="0" latinLnBrk="0">
        <a:lnSpc>
          <a:spcPct val="90000"/>
        </a:lnSpc>
        <a:spcBef>
          <a:spcPts val="525"/>
        </a:spcBef>
        <a:spcAft>
          <a:spcPts val="0"/>
        </a:spcAft>
        <a:buClrTx/>
        <a:buSzPct val="100000"/>
        <a:buFont typeface="Arial"/>
        <a:buChar char="•"/>
        <a:tabLst/>
        <a:defRPr sz="15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1236418" marR="0" indent="-207718" algn="l" defTabSz="514350" rtl="0" latinLnBrk="0">
        <a:lnSpc>
          <a:spcPct val="90000"/>
        </a:lnSpc>
        <a:spcBef>
          <a:spcPts val="525"/>
        </a:spcBef>
        <a:spcAft>
          <a:spcPts val="0"/>
        </a:spcAft>
        <a:buClrTx/>
        <a:buSzPct val="100000"/>
        <a:buFont typeface="Arial"/>
        <a:buChar char="•"/>
        <a:tabLst/>
        <a:defRPr sz="15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1493593" marR="0" indent="-207718" algn="l" defTabSz="514350" rtl="0" latinLnBrk="0">
        <a:lnSpc>
          <a:spcPct val="90000"/>
        </a:lnSpc>
        <a:spcBef>
          <a:spcPts val="525"/>
        </a:spcBef>
        <a:spcAft>
          <a:spcPts val="0"/>
        </a:spcAft>
        <a:buClrTx/>
        <a:buSzPct val="100000"/>
        <a:buFont typeface="Arial"/>
        <a:buChar char="•"/>
        <a:tabLst/>
        <a:defRPr sz="15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1750768" marR="0" indent="-207718" algn="l" defTabSz="514350" rtl="0" latinLnBrk="0">
        <a:lnSpc>
          <a:spcPct val="90000"/>
        </a:lnSpc>
        <a:spcBef>
          <a:spcPts val="525"/>
        </a:spcBef>
        <a:spcAft>
          <a:spcPts val="0"/>
        </a:spcAft>
        <a:buClrTx/>
        <a:buSzPct val="100000"/>
        <a:buFont typeface="Arial"/>
        <a:buChar char="•"/>
        <a:tabLst/>
        <a:defRPr sz="15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2007943" marR="0" indent="-207718" algn="l" defTabSz="514350" rtl="0" latinLnBrk="0">
        <a:lnSpc>
          <a:spcPct val="90000"/>
        </a:lnSpc>
        <a:spcBef>
          <a:spcPts val="525"/>
        </a:spcBef>
        <a:spcAft>
          <a:spcPts val="0"/>
        </a:spcAft>
        <a:buClrTx/>
        <a:buSzPct val="100000"/>
        <a:buFont typeface="Arial"/>
        <a:buChar char="•"/>
        <a:tabLst/>
        <a:defRPr sz="15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2265118" marR="0" indent="-207718" algn="l" defTabSz="514350" rtl="0" latinLnBrk="0">
        <a:lnSpc>
          <a:spcPct val="90000"/>
        </a:lnSpc>
        <a:spcBef>
          <a:spcPts val="525"/>
        </a:spcBef>
        <a:spcAft>
          <a:spcPts val="0"/>
        </a:spcAft>
        <a:buClrTx/>
        <a:buSzPct val="100000"/>
        <a:buFont typeface="Arial"/>
        <a:buChar char="•"/>
        <a:tabLst/>
        <a:defRPr sz="15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bodyStyle>
    <p:otherStyle>
      <a:lvl1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7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1pPr>
      <a:lvl2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7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2pPr>
      <a:lvl3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7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3pPr>
      <a:lvl4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7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4pPr>
      <a:lvl5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7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5pPr>
      <a:lvl6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7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6pPr>
      <a:lvl7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7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7pPr>
      <a:lvl8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7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8pPr>
      <a:lvl9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7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damendiaye@gmail.com" TargetMode="External"/><Relationship Id="rId7" Type="http://schemas.openxmlformats.org/officeDocument/2006/relationships/hyperlink" Target="mailto:frandinguy@gmail.co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Picture 4" descr="Picture 4"/>
          <p:cNvPicPr>
            <a:picLocks noChangeAspect="1"/>
          </p:cNvPicPr>
          <p:nvPr/>
        </p:nvPicPr>
        <p:blipFill rotWithShape="1">
          <a:blip r:embed="rId2" cstate="print"/>
          <a:srcRect l="1037" t="4239" r="48896" b="21742"/>
          <a:stretch/>
        </p:blipFill>
        <p:spPr>
          <a:xfrm rot="5400000">
            <a:off x="3576396" y="-454288"/>
            <a:ext cx="1991207" cy="9144003"/>
          </a:xfrm>
          <a:prstGeom prst="rect">
            <a:avLst/>
          </a:prstGeom>
          <a:ln w="12700">
            <a:miter lim="400000"/>
          </a:ln>
        </p:spPr>
      </p:pic>
      <p:sp>
        <p:nvSpPr>
          <p:cNvPr id="114" name="Titre 10"/>
          <p:cNvSpPr txBox="1"/>
          <p:nvPr/>
        </p:nvSpPr>
        <p:spPr>
          <a:xfrm>
            <a:off x="346295" y="3585498"/>
            <a:ext cx="3542533" cy="5232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4289" rIns="34289">
            <a:spAutoFit/>
          </a:bodyPr>
          <a:lstStyle/>
          <a:p>
            <a:pPr algn="ctr" defTabSz="377189">
              <a:defRPr sz="1400" b="1"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rPr lang="fr-FR" sz="1400" dirty="0" smtClean="0">
                <a:latin typeface="Arial Rounded MT Bold" panose="020F0704030504030204" pitchFamily="34" charset="0"/>
              </a:rPr>
              <a:t>Monsieur Dame NDIAYE</a:t>
            </a:r>
            <a:endParaRPr sz="1400" dirty="0">
              <a:latin typeface="Arial Rounded MT Bold" panose="020F0704030504030204" pitchFamily="34" charset="0"/>
            </a:endParaRPr>
          </a:p>
          <a:p>
            <a:pPr algn="ctr" defTabSz="377189">
              <a:defRPr sz="1200" b="1" i="1">
                <a:solidFill>
                  <a:srgbClr val="535353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rPr lang="fr-FR" sz="1400" u="sng" dirty="0" smtClean="0">
                <a:latin typeface="Arial Rounded MT Bold" panose="020F0704030504030204" pitchFamily="34" charset="0"/>
              </a:rPr>
              <a:t>Email</a:t>
            </a:r>
            <a:r>
              <a:rPr lang="fr-FR" sz="1400" dirty="0">
                <a:latin typeface="Arial Rounded MT Bold" panose="020F0704030504030204" pitchFamily="34" charset="0"/>
              </a:rPr>
              <a:t>: </a:t>
            </a:r>
            <a:r>
              <a:rPr lang="fr-FR" sz="1400" dirty="0" smtClean="0">
                <a:latin typeface="Arial Rounded MT Bold" panose="020F0704030504030204" pitchFamily="34" charset="0"/>
              </a:rPr>
              <a:t> </a:t>
            </a:r>
            <a:r>
              <a:rPr lang="fr-FR" sz="1400" dirty="0" smtClean="0">
                <a:latin typeface="Arial Rounded MT Bold" panose="020F0704030504030204" pitchFamily="34" charset="0"/>
                <a:hlinkClick r:id="rId3"/>
              </a:rPr>
              <a:t>damendiaye@gmail.com</a:t>
            </a:r>
            <a:r>
              <a:rPr lang="fr-FR" sz="1400" dirty="0" smtClean="0">
                <a:latin typeface="Arial Rounded MT Bold" panose="020F0704030504030204" pitchFamily="34" charset="0"/>
              </a:rPr>
              <a:t>   </a:t>
            </a:r>
            <a:endParaRPr lang="fr-FR" sz="1400" dirty="0">
              <a:latin typeface="Arial Rounded MT Bold" panose="020F0704030504030204" pitchFamily="34" charset="0"/>
            </a:endParaRPr>
          </a:p>
        </p:txBody>
      </p:sp>
      <p:sp>
        <p:nvSpPr>
          <p:cNvPr id="115" name="Rectangle 13"/>
          <p:cNvSpPr txBox="1"/>
          <p:nvPr/>
        </p:nvSpPr>
        <p:spPr>
          <a:xfrm>
            <a:off x="0" y="1951117"/>
            <a:ext cx="9144000" cy="10983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25718" tIns="25718" rIns="25718" bIns="25718" anchor="ctr">
            <a:spAutoFit/>
          </a:bodyPr>
          <a:lstStyle/>
          <a:p>
            <a:pPr indent="303610" algn="ctr">
              <a:defRPr sz="2500" b="1" cap="all">
                <a:solidFill>
                  <a:srgbClr val="007BA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fr-SN" sz="2000" b="1" dirty="0" smtClean="0">
                <a:solidFill>
                  <a:srgbClr val="002060"/>
                </a:solidFill>
                <a:latin typeface="Arial Rounded MT Bold" panose="020F0704030504030204" pitchFamily="34" charset="0"/>
                <a:ea typeface="Arial"/>
                <a:cs typeface="Arial"/>
              </a:rPr>
              <a:t>Kick-off meeting du 9</a:t>
            </a:r>
            <a:r>
              <a:rPr lang="fr-SN" sz="2000" b="1" baseline="30000" dirty="0" smtClean="0">
                <a:solidFill>
                  <a:srgbClr val="002060"/>
                </a:solidFill>
                <a:latin typeface="Arial Rounded MT Bold" panose="020F0704030504030204" pitchFamily="34" charset="0"/>
                <a:ea typeface="Arial"/>
                <a:cs typeface="Arial"/>
              </a:rPr>
              <a:t>e</a:t>
            </a:r>
            <a:r>
              <a:rPr lang="fr-SN" sz="2000" b="1" dirty="0" smtClean="0">
                <a:solidFill>
                  <a:srgbClr val="002060"/>
                </a:solidFill>
                <a:latin typeface="Arial Rounded MT Bold" panose="020F0704030504030204" pitchFamily="34" charset="0"/>
                <a:ea typeface="Arial"/>
                <a:cs typeface="Arial"/>
              </a:rPr>
              <a:t> Forum Mondial de l’eau, </a:t>
            </a:r>
            <a:r>
              <a:rPr lang="fr-SN" sz="2000" b="1" dirty="0" err="1" smtClean="0">
                <a:solidFill>
                  <a:srgbClr val="002060"/>
                </a:solidFill>
                <a:latin typeface="Arial Rounded MT Bold" panose="020F0704030504030204" pitchFamily="34" charset="0"/>
                <a:ea typeface="Arial"/>
                <a:cs typeface="Arial"/>
              </a:rPr>
              <a:t>dakar</a:t>
            </a:r>
            <a:r>
              <a:rPr lang="fr-SN" sz="2000" b="1" dirty="0" smtClean="0">
                <a:solidFill>
                  <a:srgbClr val="002060"/>
                </a:solidFill>
                <a:latin typeface="Arial Rounded MT Bold" panose="020F0704030504030204" pitchFamily="34" charset="0"/>
                <a:ea typeface="Arial"/>
                <a:cs typeface="Arial"/>
              </a:rPr>
              <a:t> 2021</a:t>
            </a:r>
            <a:endParaRPr lang="fr-SN" sz="2000" b="1" u="sng" dirty="0">
              <a:solidFill>
                <a:srgbClr val="007BAE"/>
              </a:solidFill>
              <a:latin typeface="Arial Rounded MT Bold" panose="020F0704030504030204" pitchFamily="34" charset="0"/>
              <a:ea typeface="Arial"/>
              <a:cs typeface="Arial"/>
            </a:endParaRPr>
          </a:p>
          <a:p>
            <a:pPr indent="303610" algn="ctr">
              <a:defRPr sz="2500" b="1" cap="all">
                <a:solidFill>
                  <a:srgbClr val="007BAE"/>
                </a:solidFill>
                <a:latin typeface="Arial"/>
                <a:ea typeface="Arial"/>
                <a:cs typeface="Arial"/>
                <a:sym typeface="Arial"/>
              </a:defRPr>
            </a:pPr>
            <a:endParaRPr lang="fr-SN" sz="2400" b="1" dirty="0" smtClean="0">
              <a:solidFill>
                <a:srgbClr val="007BAE"/>
              </a:solidFill>
              <a:latin typeface="Arial Rounded MT Bold" panose="020F0704030504030204" pitchFamily="34" charset="0"/>
              <a:ea typeface="Arial"/>
              <a:cs typeface="Arial"/>
            </a:endParaRPr>
          </a:p>
          <a:p>
            <a:pPr indent="303610" algn="ctr">
              <a:defRPr sz="2500" b="1" cap="all">
                <a:solidFill>
                  <a:srgbClr val="007BA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fr-SN" sz="2400" b="1" dirty="0" smtClean="0">
                <a:solidFill>
                  <a:srgbClr val="007BAE"/>
                </a:solidFill>
                <a:latin typeface="Arial Rounded MT Bold" panose="020F0704030504030204" pitchFamily="34" charset="0"/>
                <a:ea typeface="Arial"/>
                <a:cs typeface="Arial"/>
              </a:rPr>
              <a:t>Eau &amp; developpement rural</a:t>
            </a:r>
            <a:endParaRPr sz="2400" b="1" dirty="0">
              <a:solidFill>
                <a:srgbClr val="007BAE"/>
              </a:solidFill>
              <a:latin typeface="Arial Rounded MT Bold" panose="020F0704030504030204" pitchFamily="34" charset="0"/>
              <a:ea typeface="Arial"/>
              <a:cs typeface="Arial"/>
            </a:endParaRPr>
          </a:p>
        </p:txBody>
      </p:sp>
      <p:sp>
        <p:nvSpPr>
          <p:cNvPr id="116" name="Rectangle 14"/>
          <p:cNvSpPr txBox="1"/>
          <p:nvPr/>
        </p:nvSpPr>
        <p:spPr>
          <a:xfrm>
            <a:off x="1639081" y="4611148"/>
            <a:ext cx="5894411" cy="2769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4289" tIns="34289" rIns="34289" bIns="34289">
            <a:spAutoFit/>
          </a:bodyPr>
          <a:lstStyle>
            <a:lvl1pPr algn="ctr">
              <a:defRPr b="1">
                <a:solidFill>
                  <a:srgbClr val="002060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</a:lstStyle>
          <a:p>
            <a:r>
              <a:rPr lang="fr-SN" sz="1350" dirty="0">
                <a:latin typeface="Arial Rounded MT Bold" panose="020F0704030504030204" pitchFamily="34" charset="0"/>
              </a:rPr>
              <a:t>DAKAR,</a:t>
            </a:r>
            <a:r>
              <a:rPr sz="1350" dirty="0">
                <a:latin typeface="Arial Rounded MT Bold" panose="020F0704030504030204" pitchFamily="34" charset="0"/>
              </a:rPr>
              <a:t> le </a:t>
            </a:r>
            <a:r>
              <a:rPr lang="fr-SN" sz="1350" dirty="0" smtClean="0">
                <a:latin typeface="Arial Rounded MT Bold" panose="020F0704030504030204" pitchFamily="34" charset="0"/>
              </a:rPr>
              <a:t>21</a:t>
            </a:r>
            <a:r>
              <a:rPr sz="1350" dirty="0" smtClean="0">
                <a:latin typeface="Arial Rounded MT Bold" panose="020F0704030504030204" pitchFamily="34" charset="0"/>
              </a:rPr>
              <a:t> </a:t>
            </a:r>
            <a:r>
              <a:rPr lang="fr-SN" sz="1350" dirty="0" smtClean="0">
                <a:latin typeface="Arial Rounded MT Bold" panose="020F0704030504030204" pitchFamily="34" charset="0"/>
              </a:rPr>
              <a:t>juin</a:t>
            </a:r>
            <a:r>
              <a:rPr sz="1350" dirty="0" smtClean="0">
                <a:latin typeface="Arial Rounded MT Bold" panose="020F0704030504030204" pitchFamily="34" charset="0"/>
              </a:rPr>
              <a:t> </a:t>
            </a:r>
            <a:r>
              <a:rPr sz="1350" dirty="0">
                <a:latin typeface="Arial Rounded MT Bold" panose="020F0704030504030204" pitchFamily="34" charset="0"/>
              </a:rPr>
              <a:t>2019</a:t>
            </a:r>
          </a:p>
        </p:txBody>
      </p:sp>
      <p:pic>
        <p:nvPicPr>
          <p:cNvPr id="118" name="Image" descr="Image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7754088" y="151452"/>
            <a:ext cx="839858" cy="504854"/>
          </a:xfrm>
          <a:prstGeom prst="rect">
            <a:avLst/>
          </a:prstGeom>
          <a:ln w="12700">
            <a:miter lim="400000"/>
          </a:ln>
        </p:spPr>
      </p:pic>
      <p:pic>
        <p:nvPicPr>
          <p:cNvPr id="119" name="Picture 1" descr="Picture 1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24526" y="238261"/>
            <a:ext cx="624077" cy="352256"/>
          </a:xfrm>
          <a:prstGeom prst="rect">
            <a:avLst/>
          </a:prstGeom>
          <a:ln w="12700">
            <a:miter lim="400000"/>
          </a:ln>
        </p:spPr>
      </p:pic>
      <p:sp>
        <p:nvSpPr>
          <p:cNvPr id="120" name="ZoneTexte 15"/>
          <p:cNvSpPr txBox="1"/>
          <p:nvPr/>
        </p:nvSpPr>
        <p:spPr>
          <a:xfrm>
            <a:off x="189313" y="589030"/>
            <a:ext cx="1681295" cy="3348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4289" rIns="34289">
            <a:spAutoFit/>
          </a:bodyPr>
          <a:lstStyle>
            <a:lvl1pPr>
              <a:defRPr sz="900" b="1">
                <a:solidFill>
                  <a:srgbClr val="00B0F0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1pPr>
          </a:lstStyle>
          <a:p>
            <a:r>
              <a:rPr sz="788" dirty="0"/>
              <a:t>RÉPUBLIQUE DU SÉNÉGAL</a:t>
            </a:r>
            <a:endParaRPr lang="fr-SN" sz="788" dirty="0"/>
          </a:p>
          <a:p>
            <a:r>
              <a:rPr lang="fr-SN" sz="788" dirty="0"/>
              <a:t>Un Peuple – Un But – Une Foi</a:t>
            </a:r>
            <a:endParaRPr sz="788" dirty="0"/>
          </a:p>
        </p:txBody>
      </p:sp>
      <p:pic>
        <p:nvPicPr>
          <p:cNvPr id="11" name="Image 10"/>
          <p:cNvPicPr/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166" y="464745"/>
            <a:ext cx="1268330" cy="1362114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itre 10"/>
          <p:cNvSpPr txBox="1"/>
          <p:nvPr/>
        </p:nvSpPr>
        <p:spPr>
          <a:xfrm>
            <a:off x="4997123" y="3611774"/>
            <a:ext cx="3542533" cy="5232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4289" rIns="34289">
            <a:spAutoFit/>
          </a:bodyPr>
          <a:lstStyle/>
          <a:p>
            <a:pPr algn="ctr" defTabSz="377189">
              <a:defRPr sz="1400" b="1"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rPr lang="fr-FR" sz="1400" dirty="0" smtClean="0">
                <a:latin typeface="Arial Rounded MT Bold" panose="020F0704030504030204" pitchFamily="34" charset="0"/>
              </a:rPr>
              <a:t>Monsieur Guy </a:t>
            </a:r>
            <a:r>
              <a:rPr lang="fr-FR" sz="1400" dirty="0" smtClean="0">
                <a:latin typeface="Arial Rounded MT Bold" panose="020F0704030504030204" pitchFamily="34" charset="0"/>
              </a:rPr>
              <a:t>FRADIN </a:t>
            </a:r>
            <a:endParaRPr sz="1400" dirty="0">
              <a:latin typeface="Arial Rounded MT Bold" panose="020F0704030504030204" pitchFamily="34" charset="0"/>
            </a:endParaRPr>
          </a:p>
          <a:p>
            <a:pPr algn="ctr" defTabSz="377189">
              <a:defRPr sz="1200" b="1" i="1">
                <a:solidFill>
                  <a:srgbClr val="535353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rPr lang="fr-FR" sz="1400" u="sng" dirty="0" smtClean="0">
                <a:latin typeface="Arial Rounded MT Bold" panose="020F0704030504030204" pitchFamily="34" charset="0"/>
              </a:rPr>
              <a:t>Email</a:t>
            </a:r>
            <a:r>
              <a:rPr lang="fr-FR" sz="1400" dirty="0">
                <a:latin typeface="Arial Rounded MT Bold" panose="020F0704030504030204" pitchFamily="34" charset="0"/>
              </a:rPr>
              <a:t>: </a:t>
            </a:r>
            <a:r>
              <a:rPr lang="fr-FR" sz="1400" dirty="0" smtClean="0">
                <a:latin typeface="Arial Rounded MT Bold" panose="020F0704030504030204" pitchFamily="34" charset="0"/>
              </a:rPr>
              <a:t> </a:t>
            </a:r>
            <a:r>
              <a:rPr lang="fr-FR" sz="1400" dirty="0" smtClean="0">
                <a:latin typeface="Arial Rounded MT Bold" panose="020F0704030504030204" pitchFamily="34" charset="0"/>
                <a:hlinkClick r:id="rId7"/>
              </a:rPr>
              <a:t>fradin.guy@gmail.com</a:t>
            </a:r>
            <a:r>
              <a:rPr lang="fr-FR" sz="1400" dirty="0" smtClean="0">
                <a:latin typeface="Arial Rounded MT Bold" panose="020F0704030504030204" pitchFamily="34" charset="0"/>
              </a:rPr>
              <a:t>   </a:t>
            </a:r>
            <a:endParaRPr lang="fr-FR" sz="1400" dirty="0">
              <a:latin typeface="Arial Rounded MT Bold" panose="020F0704030504030204" pitchFamily="34" charset="0"/>
            </a:endParaRP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 noGrp="1"/>
          </p:cNvSpPr>
          <p:nvPr>
            <p:ph type="title"/>
          </p:nvPr>
        </p:nvSpPr>
        <p:spPr>
          <a:xfrm>
            <a:off x="94590" y="96080"/>
            <a:ext cx="8944303" cy="597604"/>
          </a:xfrm>
          <a:prstGeom prst="rect">
            <a:avLst/>
          </a:prstGeom>
          <a:solidFill>
            <a:srgbClr val="EDEDED"/>
          </a:solidFill>
          <a:ln w="9525">
            <a:solidFill>
              <a:srgbClr val="00B0F0"/>
            </a:solidFill>
            <a:round/>
          </a:ln>
        </p:spPr>
        <p:txBody>
          <a:bodyPr lIns="34289" rIns="34289" anchor="ctr">
            <a:noAutofit/>
          </a:bodyPr>
          <a:lstStyle/>
          <a:p>
            <a:pPr defTabSz="638616"/>
            <a:r>
              <a:rPr lang="pt-BR" sz="2000" b="1" dirty="0" smtClean="0"/>
              <a:t>Q2: What concrete outcomes will enable progress on these 3 issues by 2021 and/or after (initiatives to be launched during the forum)?</a:t>
            </a:r>
            <a:endParaRPr sz="2000" b="1" cap="all" dirty="0">
              <a:solidFill>
                <a:srgbClr val="0070C0"/>
              </a:solidFill>
              <a:latin typeface="Arial Black"/>
              <a:ea typeface="Arial Black"/>
              <a:cs typeface="Arial Black"/>
            </a:endParaRPr>
          </a:p>
        </p:txBody>
      </p:sp>
      <p:sp>
        <p:nvSpPr>
          <p:cNvPr id="6" name="Text Placeholder 2"/>
          <p:cNvSpPr txBox="1">
            <a:spLocks/>
          </p:cNvSpPr>
          <p:nvPr/>
        </p:nvSpPr>
        <p:spPr>
          <a:xfrm>
            <a:off x="123618" y="806552"/>
            <a:ext cx="8925791" cy="36996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pPr marL="0" marR="0" lvl="0" indent="0" algn="ctr" defTabSz="514350" rtl="0" eaLnBrk="1" fontAlgn="auto" latinLnBrk="0" hangingPunct="1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Text Placeholder 2"/>
          <p:cNvSpPr txBox="1">
            <a:spLocks/>
          </p:cNvSpPr>
          <p:nvPr/>
        </p:nvSpPr>
        <p:spPr>
          <a:xfrm>
            <a:off x="139388" y="843342"/>
            <a:ext cx="8867981" cy="3907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 fontScale="70000" lnSpcReduction="20000"/>
          </a:bodyPr>
          <a:lstStyle/>
          <a:p>
            <a:pPr lvl="0" defTabSz="514350" hangingPunct="1">
              <a:lnSpc>
                <a:spcPct val="90000"/>
              </a:lnSpc>
              <a:spcBef>
                <a:spcPts val="525"/>
              </a:spcBef>
              <a:buFont typeface="Wingdings" pitchFamily="2" charset="2"/>
              <a:buChar char="q"/>
            </a:pPr>
            <a:r>
              <a:rPr lang="pt-BR" sz="2800" b="1" dirty="0" smtClean="0">
                <a:solidFill>
                  <a:srgbClr val="00B0F0"/>
                </a:solidFill>
              </a:rPr>
              <a:t> Water </a:t>
            </a:r>
            <a:r>
              <a:rPr lang="pt-BR" sz="2800" b="1" dirty="0" smtClean="0">
                <a:solidFill>
                  <a:srgbClr val="00B0F0"/>
                </a:solidFill>
              </a:rPr>
              <a:t>Productivity and efficiency for agriculture, food production and </a:t>
            </a:r>
            <a:r>
              <a:rPr lang="pt-BR" sz="2800" b="1" dirty="0" smtClean="0">
                <a:solidFill>
                  <a:srgbClr val="00B0F0"/>
                </a:solidFill>
              </a:rPr>
              <a:t>nutrition</a:t>
            </a:r>
          </a:p>
          <a:p>
            <a:pPr lvl="0"/>
            <a:endParaRPr lang="pt-BR" sz="2400" b="1" dirty="0" smtClean="0"/>
          </a:p>
          <a:p>
            <a:pPr lvl="0"/>
            <a:r>
              <a:rPr lang="pt-BR" sz="2600" b="1" dirty="0" smtClean="0"/>
              <a:t>Développpement </a:t>
            </a:r>
            <a:r>
              <a:rPr lang="pt-BR" sz="2600" b="1" dirty="0" smtClean="0"/>
              <a:t>de politique intégrée Eau-Agriculture et de stratégies d’investissement pour valoriser l’eau agricole</a:t>
            </a:r>
            <a:endParaRPr lang="fr-FR" sz="2600" dirty="0" smtClean="0"/>
          </a:p>
          <a:p>
            <a:r>
              <a:rPr lang="pt-BR" sz="2600" dirty="0" smtClean="0"/>
              <a:t> </a:t>
            </a:r>
            <a:endParaRPr lang="fr-FR" sz="2600" dirty="0" smtClean="0"/>
          </a:p>
          <a:p>
            <a:pPr lvl="0"/>
            <a:r>
              <a:rPr lang="pt-BR" sz="2600" b="1" dirty="0" smtClean="0"/>
              <a:t>Innovations technologiques pour une agriculture intelligente : mise en oeuvre d’insfrastructures (équipements) innovantes pour l’irrigation </a:t>
            </a:r>
            <a:endParaRPr lang="fr-FR" sz="2600" dirty="0" smtClean="0"/>
          </a:p>
          <a:p>
            <a:r>
              <a:rPr lang="pt-BR" sz="2600" b="1" dirty="0" smtClean="0"/>
              <a:t> </a:t>
            </a:r>
            <a:endParaRPr lang="fr-FR" sz="2600" dirty="0" smtClean="0"/>
          </a:p>
          <a:p>
            <a:pPr lvl="0"/>
            <a:r>
              <a:rPr lang="pt-BR" sz="2600" b="1" dirty="0" smtClean="0"/>
              <a:t> Gestion concertée, équitable et transparente de la ressource en eau (Gestion communautaire)</a:t>
            </a:r>
            <a:endParaRPr lang="fr-FR" sz="2600" dirty="0" smtClean="0"/>
          </a:p>
          <a:p>
            <a:r>
              <a:rPr lang="pt-BR" sz="2600" b="1" dirty="0" smtClean="0"/>
              <a:t> </a:t>
            </a:r>
            <a:endParaRPr lang="fr-FR" sz="2600" dirty="0" smtClean="0"/>
          </a:p>
          <a:p>
            <a:pPr lvl="0"/>
            <a:r>
              <a:rPr lang="pt-BR" sz="2600" b="1" dirty="0" smtClean="0"/>
              <a:t> Développement et mise en oeuvre des techniques efficientes de conservation des eaux et des sols et des pratiques agrosylvopatorales. Préservation des forêts</a:t>
            </a:r>
            <a:endParaRPr lang="fr-FR" sz="2600" dirty="0" smtClean="0"/>
          </a:p>
          <a:p>
            <a:r>
              <a:rPr lang="pt-BR" sz="2600" b="1" dirty="0" smtClean="0"/>
              <a:t> </a:t>
            </a:r>
            <a:endParaRPr lang="fr-FR" sz="2600" dirty="0" smtClean="0"/>
          </a:p>
          <a:p>
            <a:r>
              <a:rPr lang="pt-BR" sz="2600" b="1" dirty="0" smtClean="0"/>
              <a:t>Création d’un environnement favorable à l’émergence de compétences (techniques, organisationnelles...) pour la gestion des ressources, des </a:t>
            </a:r>
            <a:r>
              <a:rPr lang="pt-BR" sz="2600" b="1" dirty="0" smtClean="0"/>
              <a:t>sytèmes</a:t>
            </a:r>
            <a:r>
              <a:rPr lang="pt-BR" sz="5600" dirty="0" smtClean="0"/>
              <a:t> </a:t>
            </a:r>
            <a:endParaRPr lang="fr-FR" sz="5600" dirty="0" smtClean="0"/>
          </a:p>
        </p:txBody>
      </p:sp>
    </p:spTree>
    <p:extLst>
      <p:ext uri="{BB962C8B-B14F-4D97-AF65-F5344CB8AC3E}">
        <p14:creationId xmlns="" xmlns:p14="http://schemas.microsoft.com/office/powerpoint/2010/main" val="1580515914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 txBox="1">
            <a:spLocks noGrp="1"/>
          </p:cNvSpPr>
          <p:nvPr>
            <p:ph type="title"/>
          </p:nvPr>
        </p:nvSpPr>
        <p:spPr>
          <a:xfrm>
            <a:off x="94590" y="96080"/>
            <a:ext cx="8944303" cy="597604"/>
          </a:xfrm>
          <a:prstGeom prst="rect">
            <a:avLst/>
          </a:prstGeom>
          <a:solidFill>
            <a:srgbClr val="EDEDED"/>
          </a:solidFill>
          <a:ln w="9525">
            <a:solidFill>
              <a:srgbClr val="00B0F0"/>
            </a:solidFill>
            <a:round/>
          </a:ln>
        </p:spPr>
        <p:txBody>
          <a:bodyPr lIns="34289" rIns="34289" anchor="ctr">
            <a:noAutofit/>
          </a:bodyPr>
          <a:lstStyle/>
          <a:p>
            <a:pPr defTabSz="638616"/>
            <a:r>
              <a:rPr lang="pt-BR" sz="2000" b="1" dirty="0" smtClean="0"/>
              <a:t>Q3: Which type of organizations or institutions and stakeholders need to be involved in the this priority, considering political- regional -citizens -thematic perspectives? (Group)</a:t>
            </a:r>
            <a:endParaRPr sz="2000" b="1" cap="all" dirty="0">
              <a:solidFill>
                <a:srgbClr val="0070C0"/>
              </a:solidFill>
              <a:latin typeface="Arial Black"/>
              <a:ea typeface="Arial Black"/>
              <a:cs typeface="Arial Black"/>
            </a:endParaRPr>
          </a:p>
        </p:txBody>
      </p:sp>
      <p:sp>
        <p:nvSpPr>
          <p:cNvPr id="14" name="Text Placeholder 2"/>
          <p:cNvSpPr txBox="1">
            <a:spLocks/>
          </p:cNvSpPr>
          <p:nvPr/>
        </p:nvSpPr>
        <p:spPr>
          <a:xfrm>
            <a:off x="123618" y="806552"/>
            <a:ext cx="8925791" cy="36996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pPr marL="0" marR="0" lvl="0" indent="0" algn="ctr" defTabSz="514350" rtl="0" eaLnBrk="1" fontAlgn="auto" latinLnBrk="0" hangingPunct="1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26120" y="861850"/>
            <a:ext cx="8502869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fr-FR" sz="2400" b="1" dirty="0" smtClean="0">
                <a:solidFill>
                  <a:srgbClr val="00B0F0"/>
                </a:solidFill>
              </a:rPr>
              <a:t> </a:t>
            </a:r>
            <a:r>
              <a:rPr lang="pt-BR" sz="2400" b="1" dirty="0" smtClean="0">
                <a:solidFill>
                  <a:srgbClr val="00B0F0"/>
                </a:solidFill>
              </a:rPr>
              <a:t>Water Productivity and efficiency for agriculture, food production and </a:t>
            </a:r>
            <a:r>
              <a:rPr lang="pt-BR" sz="2400" b="1" dirty="0" smtClean="0">
                <a:solidFill>
                  <a:srgbClr val="00B0F0"/>
                </a:solidFill>
              </a:rPr>
              <a:t>nutrition</a:t>
            </a:r>
          </a:p>
          <a:p>
            <a:endParaRPr lang="pt-BR" b="1" dirty="0" smtClean="0">
              <a:solidFill>
                <a:srgbClr val="00B0F0"/>
              </a:solidFill>
            </a:endParaRPr>
          </a:p>
          <a:p>
            <a:pPr lvl="0">
              <a:buFont typeface="Wingdings" pitchFamily="2" charset="2"/>
              <a:buChar char="§"/>
            </a:pPr>
            <a:r>
              <a:rPr lang="pt-BR" sz="2800" dirty="0" smtClean="0"/>
              <a:t>Recherche </a:t>
            </a:r>
            <a:r>
              <a:rPr lang="pt-BR" sz="2800" dirty="0" smtClean="0"/>
              <a:t>action (Université, centre de recherche)</a:t>
            </a:r>
            <a:endParaRPr lang="fr-FR" sz="2800" dirty="0" smtClean="0"/>
          </a:p>
          <a:p>
            <a:pPr lvl="0">
              <a:buFont typeface="Wingdings" pitchFamily="2" charset="2"/>
              <a:buChar char="§"/>
            </a:pPr>
            <a:r>
              <a:rPr lang="pt-BR" sz="2800" dirty="0" smtClean="0"/>
              <a:t>Secteur privé (investissement – technologie)</a:t>
            </a:r>
            <a:endParaRPr lang="fr-FR" sz="2800" dirty="0" smtClean="0"/>
          </a:p>
          <a:p>
            <a:pPr lvl="0">
              <a:buFont typeface="Wingdings" pitchFamily="2" charset="2"/>
              <a:buChar char="§"/>
            </a:pPr>
            <a:r>
              <a:rPr lang="pt-BR" sz="2800" dirty="0" smtClean="0"/>
              <a:t>Partenariat entre banques et agriculteurs</a:t>
            </a:r>
            <a:endParaRPr lang="fr-FR" sz="2800" dirty="0" smtClean="0"/>
          </a:p>
          <a:p>
            <a:pPr lvl="0">
              <a:buFont typeface="Wingdings" pitchFamily="2" charset="2"/>
              <a:buChar char="§"/>
            </a:pPr>
            <a:r>
              <a:rPr lang="pt-BR" sz="2800" dirty="0" smtClean="0"/>
              <a:t>FONGs, Fondation</a:t>
            </a:r>
            <a:endParaRPr lang="fr-FR" sz="2800" dirty="0" smtClean="0"/>
          </a:p>
          <a:p>
            <a:pPr lvl="0">
              <a:buFont typeface="Wingdings" pitchFamily="2" charset="2"/>
              <a:buChar char="§"/>
            </a:pPr>
            <a:r>
              <a:rPr lang="pt-BR" sz="2800" dirty="0" smtClean="0"/>
              <a:t>Etats et Collectivités : Prix innovation </a:t>
            </a:r>
            <a:endParaRPr lang="fr-FR" sz="2800" dirty="0" smtClean="0"/>
          </a:p>
          <a:p>
            <a:pPr lvl="0">
              <a:buFont typeface="Wingdings" pitchFamily="2" charset="2"/>
              <a:buChar char="§"/>
            </a:pPr>
            <a:r>
              <a:rPr lang="pt-BR" sz="2800" dirty="0" smtClean="0"/>
              <a:t>Etc.</a:t>
            </a:r>
            <a:endParaRPr lang="fr-FR" sz="2800" dirty="0" smtClean="0"/>
          </a:p>
          <a:p>
            <a:endParaRPr lang="fr-FR" sz="2400" b="1" dirty="0" smtClean="0">
              <a:solidFill>
                <a:srgbClr val="00B0F0"/>
              </a:solidFill>
            </a:endParaRPr>
          </a:p>
          <a:p>
            <a:pPr lvl="0"/>
            <a:endParaRPr lang="pt-BR" sz="1400" b="1" dirty="0" smtClean="0"/>
          </a:p>
        </p:txBody>
      </p:sp>
    </p:spTree>
    <p:extLst>
      <p:ext uri="{BB962C8B-B14F-4D97-AF65-F5344CB8AC3E}">
        <p14:creationId xmlns="" xmlns:p14="http://schemas.microsoft.com/office/powerpoint/2010/main" val="3770271892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3" name="Image" descr="Image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7964079" y="0"/>
            <a:ext cx="955846" cy="574577"/>
          </a:xfrm>
          <a:prstGeom prst="rect">
            <a:avLst/>
          </a:prstGeom>
          <a:ln w="12700">
            <a:miter lim="400000"/>
          </a:ln>
        </p:spPr>
      </p:pic>
      <p:pic>
        <p:nvPicPr>
          <p:cNvPr id="434" name="Picture 1" descr="Picture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87788" y="86760"/>
            <a:ext cx="676629" cy="381918"/>
          </a:xfrm>
          <a:prstGeom prst="rect">
            <a:avLst/>
          </a:prstGeom>
          <a:ln w="12700">
            <a:miter lim="400000"/>
          </a:ln>
        </p:spPr>
      </p:pic>
      <p:sp>
        <p:nvSpPr>
          <p:cNvPr id="11" name="ZoneTexte 15"/>
          <p:cNvSpPr txBox="1"/>
          <p:nvPr/>
        </p:nvSpPr>
        <p:spPr>
          <a:xfrm>
            <a:off x="168529" y="480118"/>
            <a:ext cx="1681295" cy="3348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4289" rIns="34289">
            <a:spAutoFit/>
          </a:bodyPr>
          <a:lstStyle>
            <a:lvl1pPr>
              <a:defRPr sz="900" b="1">
                <a:solidFill>
                  <a:srgbClr val="00B0F0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1pPr>
          </a:lstStyle>
          <a:p>
            <a:r>
              <a:rPr sz="788" dirty="0"/>
              <a:t>RÉPUBLIQUE DU SÉNÉGAL</a:t>
            </a:r>
            <a:endParaRPr lang="fr-SN" sz="788" dirty="0"/>
          </a:p>
          <a:p>
            <a:r>
              <a:rPr lang="fr-SN" sz="788" dirty="0"/>
              <a:t>Un Peuple – Un But – Une Foi</a:t>
            </a:r>
            <a:endParaRPr sz="788" dirty="0"/>
          </a:p>
        </p:txBody>
      </p:sp>
      <p:sp>
        <p:nvSpPr>
          <p:cNvPr id="13" name="Rectangle 12"/>
          <p:cNvSpPr/>
          <p:nvPr/>
        </p:nvSpPr>
        <p:spPr>
          <a:xfrm>
            <a:off x="5869972" y="2492907"/>
            <a:ext cx="3021780" cy="1084912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fr-FR" sz="33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roadway" pitchFamily="82" charset="0"/>
              </a:rPr>
              <a:t>Je vous remercie</a:t>
            </a:r>
          </a:p>
        </p:txBody>
      </p:sp>
      <p:pic>
        <p:nvPicPr>
          <p:cNvPr id="9" name="Image 8"/>
          <p:cNvPicPr/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1451" y="447442"/>
            <a:ext cx="1249941" cy="143391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age 9" descr="unnamed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40827" y="1940066"/>
            <a:ext cx="4826875" cy="3620156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icture 4"/>
          <p:cNvPicPr>
            <a:picLocks noChangeAspect="1"/>
          </p:cNvPicPr>
          <p:nvPr/>
        </p:nvPicPr>
        <p:blipFill rotWithShape="1">
          <a:blip r:embed="rId2" cstate="print"/>
          <a:srcRect l="1237" t="4239" r="48896" b="21742"/>
          <a:stretch/>
        </p:blipFill>
        <p:spPr>
          <a:xfrm rot="5400000">
            <a:off x="3580389" y="-401736"/>
            <a:ext cx="1983221" cy="9144003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Espace réservé du texte 2"/>
          <p:cNvSpPr>
            <a:spLocks noGrp="1"/>
          </p:cNvSpPr>
          <p:nvPr>
            <p:ph type="body" sz="quarter" idx="1"/>
          </p:nvPr>
        </p:nvSpPr>
        <p:spPr>
          <a:xfrm>
            <a:off x="1094224" y="30485"/>
            <a:ext cx="6829425" cy="693770"/>
          </a:xfrm>
        </p:spPr>
        <p:txBody>
          <a:bodyPr>
            <a:noAutofit/>
          </a:bodyPr>
          <a:lstStyle/>
          <a:p>
            <a:r>
              <a:rPr lang="fr-FR" sz="3600" dirty="0" smtClean="0">
                <a:solidFill>
                  <a:srgbClr val="00B0F0"/>
                </a:solidFill>
                <a:latin typeface="Britannic Bold" panose="020B0903060703020204" pitchFamily="34" charset="0"/>
              </a:rPr>
              <a:t>Eléments de cadrage</a:t>
            </a:r>
            <a:endParaRPr lang="fr-FR" sz="3600" dirty="0">
              <a:solidFill>
                <a:srgbClr val="0070C0"/>
              </a:solidFill>
              <a:latin typeface="Britannic Bold" panose="020B0903060703020204" pitchFamily="34" charset="0"/>
            </a:endParaRPr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218208" y="901142"/>
            <a:ext cx="8925791" cy="4242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 fontScale="70000" lnSpcReduction="20000"/>
          </a:bodyPr>
          <a:lstStyle/>
          <a:p>
            <a:r>
              <a:rPr lang="pt-BR" sz="2400" b="1" dirty="0" smtClean="0">
                <a:solidFill>
                  <a:srgbClr val="C00000"/>
                </a:solidFill>
              </a:rPr>
              <a:t>Eau pour le developpement rural, dans ses dimensions sociales, économiques, </a:t>
            </a:r>
            <a:r>
              <a:rPr lang="pt-BR" sz="2400" b="1" dirty="0" smtClean="0">
                <a:solidFill>
                  <a:srgbClr val="C00000"/>
                </a:solidFill>
              </a:rPr>
              <a:t>environnementales</a:t>
            </a:r>
          </a:p>
          <a:p>
            <a:endParaRPr lang="fr-FR" sz="2400" dirty="0" smtClean="0"/>
          </a:p>
          <a:p>
            <a:pPr lvl="0">
              <a:buFont typeface="Wingdings" pitchFamily="2" charset="2"/>
              <a:buChar char="v"/>
            </a:pPr>
            <a:r>
              <a:rPr lang="pt-BR" sz="2400" dirty="0" smtClean="0"/>
              <a:t> </a:t>
            </a:r>
            <a:r>
              <a:rPr lang="pt-BR" sz="2400" b="1" dirty="0" smtClean="0"/>
              <a:t>Une </a:t>
            </a:r>
            <a:r>
              <a:rPr lang="pt-BR" sz="2400" b="1" dirty="0" smtClean="0"/>
              <a:t>vision globale “</a:t>
            </a:r>
            <a:r>
              <a:rPr lang="pt-BR" sz="2400" b="1" dirty="0" smtClean="0">
                <a:solidFill>
                  <a:srgbClr val="00B0F0"/>
                </a:solidFill>
              </a:rPr>
              <a:t>One Water, One </a:t>
            </a:r>
            <a:r>
              <a:rPr lang="pt-BR" sz="2400" b="1" dirty="0" smtClean="0">
                <a:solidFill>
                  <a:srgbClr val="00B0F0"/>
                </a:solidFill>
              </a:rPr>
              <a:t>Health</a:t>
            </a:r>
            <a:r>
              <a:rPr lang="pt-BR" sz="2400" b="1" dirty="0" smtClean="0"/>
              <a:t>” et des politiques </a:t>
            </a:r>
            <a:r>
              <a:rPr lang="pt-BR" sz="2400" b="1" dirty="0" smtClean="0"/>
              <a:t>multisectorielles</a:t>
            </a:r>
          </a:p>
          <a:p>
            <a:pPr lvl="0"/>
            <a:endParaRPr lang="fr-FR" sz="2400" b="1" dirty="0" smtClean="0"/>
          </a:p>
          <a:p>
            <a:pPr lvl="0">
              <a:buFont typeface="Wingdings" pitchFamily="2" charset="2"/>
              <a:buChar char="v"/>
            </a:pPr>
            <a:r>
              <a:rPr lang="pt-BR" sz="2400" b="1" dirty="0" smtClean="0"/>
              <a:t>Eau pour promouvoir l’hygiène et garantir une santé publique (qualité de l’eau) et un </a:t>
            </a:r>
            <a:endParaRPr lang="pt-BR" sz="2400" b="1" dirty="0" smtClean="0"/>
          </a:p>
          <a:p>
            <a:pPr lvl="0"/>
            <a:r>
              <a:rPr lang="pt-BR" sz="2400" b="1" dirty="0" smtClean="0"/>
              <a:t>environnement </a:t>
            </a:r>
            <a:r>
              <a:rPr lang="pt-BR" sz="2400" b="1" dirty="0" smtClean="0"/>
              <a:t>sain ( effets induits des residus agricoles</a:t>
            </a:r>
            <a:r>
              <a:rPr lang="pt-BR" sz="2400" b="1" dirty="0" smtClean="0"/>
              <a:t>)</a:t>
            </a:r>
          </a:p>
          <a:p>
            <a:pPr lvl="0"/>
            <a:endParaRPr lang="fr-FR" sz="2400" b="1" dirty="0" smtClean="0"/>
          </a:p>
          <a:p>
            <a:pPr lvl="0">
              <a:buFont typeface="Wingdings" pitchFamily="2" charset="2"/>
              <a:buChar char="v"/>
            </a:pPr>
            <a:r>
              <a:rPr lang="pt-BR" sz="2400" b="1" dirty="0" smtClean="0"/>
              <a:t>Eau, catalyteur de secteurs à fort potentiels économiques: agriculture, élevage, peche, </a:t>
            </a:r>
            <a:r>
              <a:rPr lang="pt-BR" sz="2400" b="1" dirty="0" smtClean="0"/>
              <a:t>mines ...</a:t>
            </a:r>
          </a:p>
          <a:p>
            <a:pPr lvl="0"/>
            <a:endParaRPr lang="fr-FR" sz="2400" b="1" dirty="0" smtClean="0"/>
          </a:p>
          <a:p>
            <a:pPr lvl="0">
              <a:buFont typeface="Wingdings" pitchFamily="2" charset="2"/>
              <a:buChar char="v"/>
            </a:pPr>
            <a:r>
              <a:rPr lang="pt-BR" sz="2400" b="1" dirty="0" smtClean="0"/>
              <a:t>Eau pour autres usages (boulangeries, aires de lavages etc</a:t>
            </a:r>
            <a:r>
              <a:rPr lang="pt-BR" sz="2400" b="1" dirty="0" smtClean="0"/>
              <a:t>.)</a:t>
            </a:r>
          </a:p>
          <a:p>
            <a:pPr lvl="0"/>
            <a:endParaRPr lang="fr-FR" sz="2400" b="1" dirty="0" smtClean="0"/>
          </a:p>
          <a:p>
            <a:pPr lvl="0">
              <a:buFont typeface="Wingdings" pitchFamily="2" charset="2"/>
              <a:buChar char="v"/>
            </a:pPr>
            <a:r>
              <a:rPr lang="pt-BR" sz="2400" b="1" dirty="0" smtClean="0"/>
              <a:t>Eau pour la préservation des </a:t>
            </a:r>
            <a:r>
              <a:rPr lang="pt-BR" sz="2400" b="1" dirty="0" smtClean="0"/>
              <a:t>écosystèmes</a:t>
            </a:r>
          </a:p>
          <a:p>
            <a:pPr lvl="0"/>
            <a:endParaRPr lang="fr-FR" sz="2400" b="1" dirty="0" smtClean="0"/>
          </a:p>
          <a:p>
            <a:pPr>
              <a:buFont typeface="Wingdings" pitchFamily="2" charset="2"/>
              <a:buChar char="v"/>
            </a:pPr>
            <a:r>
              <a:rPr lang="pt-BR" sz="2400" b="1" dirty="0" smtClean="0"/>
              <a:t>Etc. </a:t>
            </a:r>
          </a:p>
          <a:p>
            <a:pPr>
              <a:buFont typeface="Wingdings" pitchFamily="2" charset="2"/>
              <a:buChar char="v"/>
            </a:pPr>
            <a:endParaRPr lang="pt-BR" sz="2400" b="1" dirty="0" smtClean="0"/>
          </a:p>
          <a:p>
            <a:r>
              <a:rPr lang="pt-BR" sz="2400" b="1" dirty="0" smtClean="0"/>
              <a:t>Contexte </a:t>
            </a:r>
            <a:r>
              <a:rPr lang="pt-BR" sz="2400" b="1" dirty="0" smtClean="0"/>
              <a:t>africain avec 60% des terres arables et un taux de ruralité des plus élevés : </a:t>
            </a:r>
            <a:endParaRPr lang="fr-FR" sz="2400" b="1" dirty="0" smtClean="0"/>
          </a:p>
          <a:p>
            <a:endParaRPr lang="fr-FR" sz="2400" b="1" dirty="0" smtClean="0"/>
          </a:p>
          <a:p>
            <a:pPr algn="ctr"/>
            <a:r>
              <a:rPr lang="pt-BR" sz="3400" b="1" dirty="0" smtClean="0">
                <a:solidFill>
                  <a:srgbClr val="00B0F0"/>
                </a:solidFill>
              </a:rPr>
              <a:t>Quels réponses pour produire des résultats concrets, d’ici 2021 </a:t>
            </a:r>
            <a:r>
              <a:rPr lang="pt-BR" sz="3400" b="1" dirty="0" smtClean="0">
                <a:solidFill>
                  <a:srgbClr val="00B0F0"/>
                </a:solidFill>
              </a:rPr>
              <a:t>?</a:t>
            </a:r>
            <a:endParaRPr lang="fr-FR" sz="2400" b="1" dirty="0" smtClean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28692961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771" y="393121"/>
            <a:ext cx="8756281" cy="468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itle 1"/>
          <p:cNvSpPr txBox="1">
            <a:spLocks noGrp="1"/>
          </p:cNvSpPr>
          <p:nvPr>
            <p:ph type="title"/>
          </p:nvPr>
        </p:nvSpPr>
        <p:spPr>
          <a:xfrm>
            <a:off x="1933893" y="75060"/>
            <a:ext cx="5118538" cy="439950"/>
          </a:xfrm>
          <a:prstGeom prst="rect">
            <a:avLst/>
          </a:prstGeom>
          <a:solidFill>
            <a:srgbClr val="EDEDED"/>
          </a:solidFill>
          <a:ln w="9525">
            <a:solidFill>
              <a:srgbClr val="00B0F0"/>
            </a:solidFill>
            <a:round/>
          </a:ln>
        </p:spPr>
        <p:txBody>
          <a:bodyPr lIns="34289" rIns="34289" anchor="ctr">
            <a:normAutofit/>
          </a:bodyPr>
          <a:lstStyle/>
          <a:p>
            <a:pPr algn="ctr" defTabSz="638616"/>
            <a:r>
              <a:rPr lang="fr-SN" sz="1728" cap="all" dirty="0" smtClean="0">
                <a:solidFill>
                  <a:srgbClr val="0070C0"/>
                </a:solidFill>
                <a:latin typeface="Arial Black"/>
                <a:ea typeface="Arial Black"/>
                <a:cs typeface="Arial Black"/>
              </a:rPr>
              <a:t>Trois questions prioritaires</a:t>
            </a:r>
            <a:endParaRPr sz="1728" cap="all" dirty="0">
              <a:solidFill>
                <a:srgbClr val="0070C0"/>
              </a:solidFill>
              <a:latin typeface="Arial Black"/>
              <a:ea typeface="Arial Black"/>
              <a:cs typeface="Arial Black"/>
            </a:endParaRPr>
          </a:p>
        </p:txBody>
      </p:sp>
      <p:sp>
        <p:nvSpPr>
          <p:cNvPr id="131" name="Text Placeholder 2"/>
          <p:cNvSpPr txBox="1">
            <a:spLocks noGrp="1"/>
          </p:cNvSpPr>
          <p:nvPr>
            <p:ph type="body" idx="1"/>
          </p:nvPr>
        </p:nvSpPr>
        <p:spPr>
          <a:xfrm>
            <a:off x="123618" y="806552"/>
            <a:ext cx="8925791" cy="3699648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None/>
            </a:pPr>
            <a:r>
              <a:rPr lang="pt-BR" sz="1800" b="1" dirty="0" smtClean="0"/>
              <a:t>Le résultat des choix à travers Mentimeter révèle que les 3 questions ci-après sont à adresser par la priorité “Eau et Développement Rural</a:t>
            </a:r>
            <a:r>
              <a:rPr lang="pt-BR" sz="1800" b="1" dirty="0" smtClean="0"/>
              <a:t>”</a:t>
            </a:r>
          </a:p>
          <a:p>
            <a:pPr>
              <a:buNone/>
            </a:pPr>
            <a:endParaRPr lang="fr-FR" dirty="0" smtClean="0"/>
          </a:p>
          <a:p>
            <a:pPr>
              <a:buFont typeface="Wingdings" pitchFamily="2" charset="2"/>
              <a:buChar char="q"/>
            </a:pPr>
            <a:r>
              <a:rPr lang="pt-BR" sz="2800" b="1" dirty="0" smtClean="0"/>
              <a:t> Access </a:t>
            </a:r>
            <a:r>
              <a:rPr lang="pt-BR" sz="2800" b="1" dirty="0" smtClean="0"/>
              <a:t>to water and </a:t>
            </a:r>
            <a:r>
              <a:rPr lang="pt-BR" sz="2800" b="1" dirty="0" smtClean="0"/>
              <a:t>sanitation</a:t>
            </a:r>
          </a:p>
          <a:p>
            <a:pPr>
              <a:buNone/>
            </a:pPr>
            <a:endParaRPr lang="pt-BR" sz="2800" b="1" dirty="0" smtClean="0"/>
          </a:p>
          <a:p>
            <a:pPr>
              <a:buFont typeface="Wingdings" pitchFamily="2" charset="2"/>
              <a:buChar char="q"/>
            </a:pPr>
            <a:r>
              <a:rPr lang="pt-BR" sz="2800" b="1" dirty="0" smtClean="0"/>
              <a:t>Economic </a:t>
            </a:r>
            <a:r>
              <a:rPr lang="pt-BR" sz="2800" b="1" dirty="0" smtClean="0"/>
              <a:t>and social </a:t>
            </a:r>
            <a:r>
              <a:rPr lang="pt-BR" sz="2800" b="1" dirty="0" smtClean="0"/>
              <a:t>development</a:t>
            </a:r>
          </a:p>
          <a:p>
            <a:pPr>
              <a:buFont typeface="Wingdings" pitchFamily="2" charset="2"/>
              <a:buChar char="q"/>
            </a:pPr>
            <a:endParaRPr lang="pt-BR" sz="2800" b="1" dirty="0" smtClean="0"/>
          </a:p>
          <a:p>
            <a:pPr>
              <a:buFont typeface="Wingdings" pitchFamily="2" charset="2"/>
              <a:buChar char="q"/>
            </a:pPr>
            <a:r>
              <a:rPr lang="pt-BR" sz="2800" b="1" dirty="0" smtClean="0"/>
              <a:t>Water </a:t>
            </a:r>
            <a:r>
              <a:rPr lang="pt-BR" sz="2800" b="1" dirty="0" smtClean="0"/>
              <a:t>Productivity and efficiency for agriculture, food production and nutrition</a:t>
            </a:r>
            <a:endParaRPr sz="2800" dirty="0"/>
          </a:p>
        </p:txBody>
      </p:sp>
      <p:sp>
        <p:nvSpPr>
          <p:cNvPr id="132" name="Numéro de diapositive"/>
          <p:cNvSpPr txBox="1">
            <a:spLocks noGrp="1"/>
          </p:cNvSpPr>
          <p:nvPr>
            <p:ph type="sldNum" sz="quarter" idx="4294967295"/>
          </p:nvPr>
        </p:nvSpPr>
        <p:spPr>
          <a:xfrm>
            <a:off x="7393900" y="4806080"/>
            <a:ext cx="135613" cy="19620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4</a:t>
            </a:fld>
            <a:endParaRPr/>
          </a:p>
        </p:txBody>
      </p:sp>
      <p:grpSp>
        <p:nvGrpSpPr>
          <p:cNvPr id="7" name="Groupe 6"/>
          <p:cNvGrpSpPr/>
          <p:nvPr/>
        </p:nvGrpSpPr>
        <p:grpSpPr>
          <a:xfrm>
            <a:off x="-1" y="4590399"/>
            <a:ext cx="9143999" cy="573882"/>
            <a:chOff x="0" y="0"/>
            <a:chExt cx="9144000" cy="765175"/>
          </a:xfrm>
        </p:grpSpPr>
        <p:pic>
          <p:nvPicPr>
            <p:cNvPr id="8" name="Picture 5" descr="Picture 5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76517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9" name="ZoneTexte 8"/>
            <p:cNvSpPr txBox="1"/>
            <p:nvPr/>
          </p:nvSpPr>
          <p:spPr>
            <a:xfrm>
              <a:off x="350871" y="272397"/>
              <a:ext cx="8086060" cy="30777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34289" tIns="34289" rIns="34289" bIns="34289" numCol="1" anchor="t">
              <a:spAutoFit/>
            </a:bodyPr>
            <a:lstStyle>
              <a:lvl1pPr>
                <a:defRPr i="1">
                  <a:solidFill>
                    <a:srgbClr val="002060"/>
                  </a:solidFill>
                  <a:latin typeface="Calibri Light"/>
                  <a:ea typeface="Calibri Light"/>
                  <a:cs typeface="Calibri Light"/>
                  <a:sym typeface="Calibri Light"/>
                </a:defRPr>
              </a:lvl1pPr>
            </a:lstStyle>
            <a:p>
              <a:pPr algn="ctr"/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</a:t>
              </a:r>
              <a:r>
                <a:rPr lang="fr-SN" sz="1050" b="1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ick-off meeting du 9</a:t>
              </a:r>
              <a:r>
                <a:rPr lang="fr-SN" sz="1050" b="1" baseline="30000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</a:t>
              </a:r>
              <a:r>
                <a:rPr lang="fr-SN" sz="1050" b="1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Forum Mondial de l’Eau, Dakar les 20 et 21 juin 2019</a:t>
              </a:r>
              <a:endParaRPr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1759570866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icture 4"/>
          <p:cNvPicPr>
            <a:picLocks noChangeAspect="1"/>
          </p:cNvPicPr>
          <p:nvPr/>
        </p:nvPicPr>
        <p:blipFill rotWithShape="1">
          <a:blip r:embed="rId2" cstate="print"/>
          <a:srcRect l="1237" t="4239" r="48896" b="21742"/>
          <a:stretch/>
        </p:blipFill>
        <p:spPr>
          <a:xfrm rot="5400000">
            <a:off x="3580389" y="-401736"/>
            <a:ext cx="1983221" cy="9144003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Title 1"/>
          <p:cNvSpPr txBox="1">
            <a:spLocks noGrp="1"/>
          </p:cNvSpPr>
          <p:nvPr>
            <p:ph type="title"/>
          </p:nvPr>
        </p:nvSpPr>
        <p:spPr>
          <a:xfrm>
            <a:off x="94590" y="96080"/>
            <a:ext cx="8944303" cy="597604"/>
          </a:xfrm>
          <a:prstGeom prst="rect">
            <a:avLst/>
          </a:prstGeom>
          <a:solidFill>
            <a:srgbClr val="EDEDED"/>
          </a:solidFill>
          <a:ln w="9525">
            <a:solidFill>
              <a:srgbClr val="00B0F0"/>
            </a:solidFill>
            <a:round/>
          </a:ln>
        </p:spPr>
        <p:txBody>
          <a:bodyPr lIns="34289" rIns="34289" anchor="ctr">
            <a:noAutofit/>
          </a:bodyPr>
          <a:lstStyle/>
          <a:p>
            <a:pPr defTabSz="638616"/>
            <a:r>
              <a:rPr lang="pt-BR" sz="2000" b="1" dirty="0" smtClean="0"/>
              <a:t>Q2: What concrete outcomes will enable progress on these 3 issues by 2021 and/or after (initiatives to be launched during the forum)?</a:t>
            </a:r>
            <a:endParaRPr sz="2000" b="1" cap="all" dirty="0">
              <a:solidFill>
                <a:srgbClr val="0070C0"/>
              </a:solidFill>
              <a:latin typeface="Arial Black"/>
              <a:ea typeface="Arial Black"/>
              <a:cs typeface="Arial Black"/>
            </a:endParaRPr>
          </a:p>
        </p:txBody>
      </p:sp>
      <p:sp>
        <p:nvSpPr>
          <p:cNvPr id="6" name="Text Placeholder 2"/>
          <p:cNvSpPr txBox="1">
            <a:spLocks/>
          </p:cNvSpPr>
          <p:nvPr/>
        </p:nvSpPr>
        <p:spPr>
          <a:xfrm>
            <a:off x="123618" y="806552"/>
            <a:ext cx="8925791" cy="36996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pPr marL="0" marR="0" lvl="0" indent="0" algn="ctr" defTabSz="514350" rtl="0" eaLnBrk="1" fontAlgn="auto" latinLnBrk="0" hangingPunct="1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Text Placeholder 2"/>
          <p:cNvSpPr txBox="1">
            <a:spLocks/>
          </p:cNvSpPr>
          <p:nvPr/>
        </p:nvSpPr>
        <p:spPr>
          <a:xfrm>
            <a:off x="191938" y="801302"/>
            <a:ext cx="8867981" cy="4191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 fontScale="40000" lnSpcReduction="20000"/>
          </a:bodyPr>
          <a:lstStyle/>
          <a:p>
            <a:pPr marL="0" marR="0" lvl="0" indent="0" algn="ctr" defTabSz="514350" rtl="0" eaLnBrk="1" fontAlgn="auto" latinLnBrk="0" hangingPunct="1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3600" b="0" i="0" u="none" strike="noStrike" kern="0" cap="none" spc="0" normalizeH="0" baseline="0" noProof="0" dirty="0" smtClean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defTabSz="514350" rtl="0" eaLnBrk="1" fontAlgn="auto" latinLnBrk="0" hangingPunct="1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fr-FR" sz="5600" b="1" i="0" u="none" strike="noStrike" kern="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 Access to water and </a:t>
            </a:r>
            <a:r>
              <a:rPr kumimoji="0" lang="fr-FR" sz="56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sanitation</a:t>
            </a:r>
            <a:endParaRPr kumimoji="0" lang="fr-FR" sz="5600" b="1" i="0" u="none" strike="noStrike" kern="0" cap="none" spc="0" normalizeH="0" baseline="0" noProof="0" dirty="0" smtClean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defTabSz="514350" rtl="0" eaLnBrk="1" fontAlgn="auto" latinLnBrk="0" hangingPunct="1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Tx/>
              <a:buSzTx/>
              <a:tabLst/>
              <a:defRPr/>
            </a:pPr>
            <a:endParaRPr lang="fr-FR" sz="2800" b="1" dirty="0" smtClean="0"/>
          </a:p>
          <a:p>
            <a:pPr lvl="0"/>
            <a:r>
              <a:rPr lang="pt-BR" sz="5600" b="1" dirty="0" smtClean="0"/>
              <a:t>Developpement d’insfrastrures et d’équipements pour la gestion durable des ressources en eau et la préservation des écosystèmes (CC, résilience)</a:t>
            </a:r>
            <a:endParaRPr lang="fr-FR" sz="5600" dirty="0" smtClean="0"/>
          </a:p>
          <a:p>
            <a:r>
              <a:rPr lang="pt-BR" sz="5600" b="1" dirty="0" smtClean="0"/>
              <a:t> </a:t>
            </a:r>
            <a:endParaRPr lang="pt-BR" sz="5600" b="1" dirty="0" smtClean="0"/>
          </a:p>
          <a:p>
            <a:endParaRPr lang="fr-FR" sz="5600" dirty="0" smtClean="0"/>
          </a:p>
          <a:p>
            <a:pPr lvl="0"/>
            <a:r>
              <a:rPr lang="pt-BR" sz="5600" dirty="0" smtClean="0"/>
              <a:t> </a:t>
            </a:r>
            <a:r>
              <a:rPr lang="pt-BR" sz="5600" b="1" dirty="0" smtClean="0"/>
              <a:t>Développement d’infrastructures d’accès à l’eau et à l’assainissement, suivant une approche de service géré en toute </a:t>
            </a:r>
            <a:r>
              <a:rPr lang="pt-BR" sz="5600" b="1" dirty="0" smtClean="0"/>
              <a:t>sécurité</a:t>
            </a:r>
          </a:p>
          <a:p>
            <a:pPr lvl="0"/>
            <a:endParaRPr lang="fr-FR" sz="5600" dirty="0" smtClean="0"/>
          </a:p>
          <a:p>
            <a:r>
              <a:rPr lang="pt-BR" sz="5600" dirty="0" smtClean="0"/>
              <a:t> </a:t>
            </a:r>
            <a:endParaRPr lang="fr-FR" sz="5600" dirty="0" smtClean="0"/>
          </a:p>
          <a:p>
            <a:pPr lvl="0"/>
            <a:r>
              <a:rPr lang="pt-BR" sz="5600" dirty="0" smtClean="0"/>
              <a:t> </a:t>
            </a:r>
            <a:r>
              <a:rPr lang="pt-BR" sz="5600" b="1" dirty="0" smtClean="0"/>
              <a:t>Accompagnement / amélioration de la gouvernance locale: Délégation de responsabilité et mise à disposition de ressources (finances, savoirs, technologies) au niveau local</a:t>
            </a:r>
            <a:endParaRPr lang="fr-FR" sz="5600" dirty="0" smtClean="0"/>
          </a:p>
          <a:p>
            <a:r>
              <a:rPr lang="pt-BR" sz="5600" dirty="0" smtClean="0"/>
              <a:t> </a:t>
            </a:r>
            <a:endParaRPr lang="fr-FR" sz="5600" dirty="0" smtClean="0"/>
          </a:p>
        </p:txBody>
      </p:sp>
    </p:spTree>
    <p:extLst>
      <p:ext uri="{BB962C8B-B14F-4D97-AF65-F5344CB8AC3E}">
        <p14:creationId xmlns="" xmlns:p14="http://schemas.microsoft.com/office/powerpoint/2010/main" val="1580515914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icture 4"/>
          <p:cNvPicPr>
            <a:picLocks noChangeAspect="1"/>
          </p:cNvPicPr>
          <p:nvPr/>
        </p:nvPicPr>
        <p:blipFill rotWithShape="1">
          <a:blip r:embed="rId2" cstate="print"/>
          <a:srcRect l="1237" t="4239" r="48896" b="21742"/>
          <a:stretch/>
        </p:blipFill>
        <p:spPr>
          <a:xfrm rot="5400000">
            <a:off x="3580389" y="-401736"/>
            <a:ext cx="1983221" cy="9144003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Title 1"/>
          <p:cNvSpPr txBox="1">
            <a:spLocks noGrp="1"/>
          </p:cNvSpPr>
          <p:nvPr>
            <p:ph type="title"/>
          </p:nvPr>
        </p:nvSpPr>
        <p:spPr>
          <a:xfrm>
            <a:off x="94590" y="96080"/>
            <a:ext cx="8944303" cy="597604"/>
          </a:xfrm>
          <a:prstGeom prst="rect">
            <a:avLst/>
          </a:prstGeom>
          <a:solidFill>
            <a:srgbClr val="EDEDED"/>
          </a:solidFill>
          <a:ln w="9525">
            <a:solidFill>
              <a:srgbClr val="00B0F0"/>
            </a:solidFill>
            <a:round/>
          </a:ln>
        </p:spPr>
        <p:txBody>
          <a:bodyPr lIns="34289" rIns="34289" anchor="ctr">
            <a:noAutofit/>
          </a:bodyPr>
          <a:lstStyle/>
          <a:p>
            <a:pPr defTabSz="638616"/>
            <a:r>
              <a:rPr lang="pt-BR" sz="2000" b="1" dirty="0" smtClean="0"/>
              <a:t>Q2: What concrete outcomes will enable progress on these 3 issues by 2021 and/or after (initiatives to be launched during the forum)?</a:t>
            </a:r>
            <a:endParaRPr sz="2000" b="1" cap="all" dirty="0">
              <a:solidFill>
                <a:srgbClr val="0070C0"/>
              </a:solidFill>
              <a:latin typeface="Arial Black"/>
              <a:ea typeface="Arial Black"/>
              <a:cs typeface="Arial Black"/>
            </a:endParaRPr>
          </a:p>
        </p:txBody>
      </p:sp>
      <p:sp>
        <p:nvSpPr>
          <p:cNvPr id="6" name="Text Placeholder 2"/>
          <p:cNvSpPr txBox="1">
            <a:spLocks/>
          </p:cNvSpPr>
          <p:nvPr/>
        </p:nvSpPr>
        <p:spPr>
          <a:xfrm>
            <a:off x="123618" y="806552"/>
            <a:ext cx="8925791" cy="36996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pPr marL="0" marR="0" lvl="0" indent="0" algn="ctr" defTabSz="514350" rtl="0" eaLnBrk="1" fontAlgn="auto" latinLnBrk="0" hangingPunct="1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Text Placeholder 2"/>
          <p:cNvSpPr txBox="1">
            <a:spLocks/>
          </p:cNvSpPr>
          <p:nvPr/>
        </p:nvSpPr>
        <p:spPr>
          <a:xfrm>
            <a:off x="191938" y="801302"/>
            <a:ext cx="8867981" cy="4191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 fontScale="32500" lnSpcReduction="20000"/>
          </a:bodyPr>
          <a:lstStyle/>
          <a:p>
            <a:pPr marL="0" marR="0" lvl="0" indent="0" algn="ctr" defTabSz="514350" rtl="0" eaLnBrk="1" fontAlgn="auto" latinLnBrk="0" hangingPunct="1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3600" b="0" i="0" u="none" strike="noStrike" kern="0" cap="none" spc="0" normalizeH="0" baseline="0" noProof="0" dirty="0" smtClean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defTabSz="514350" rtl="0" eaLnBrk="1" fontAlgn="auto" latinLnBrk="0" hangingPunct="1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fr-FR" sz="5600" b="1" i="0" u="none" strike="noStrike" kern="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kumimoji="0" lang="fr-FR" sz="7400" b="1" i="0" u="none" strike="noStrike" kern="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Access to water and </a:t>
            </a:r>
            <a:r>
              <a:rPr kumimoji="0" lang="fr-FR" sz="7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sanitation</a:t>
            </a:r>
            <a:endParaRPr kumimoji="0" lang="fr-FR" sz="5600" b="1" i="0" u="none" strike="noStrike" kern="0" cap="none" spc="0" normalizeH="0" baseline="0" noProof="0" dirty="0" smtClean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defTabSz="514350" rtl="0" eaLnBrk="1" fontAlgn="auto" latinLnBrk="0" hangingPunct="1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Tx/>
              <a:buSzTx/>
              <a:tabLst/>
              <a:defRPr/>
            </a:pPr>
            <a:endParaRPr lang="fr-FR" sz="2800" b="1" dirty="0" smtClean="0"/>
          </a:p>
          <a:p>
            <a:r>
              <a:rPr lang="pt-BR" sz="5600" dirty="0" smtClean="0"/>
              <a:t> </a:t>
            </a:r>
            <a:r>
              <a:rPr lang="pt-BR" sz="6200" b="1" dirty="0" smtClean="0"/>
              <a:t>Politique </a:t>
            </a:r>
            <a:r>
              <a:rPr lang="pt-BR" sz="6200" b="1" dirty="0" smtClean="0"/>
              <a:t>de developpement de technologies adaptées à une réutilisation en toute sécurité des eaux usées (approche chaine de valeur d’assainissement)</a:t>
            </a:r>
            <a:endParaRPr lang="fr-FR" sz="6200" dirty="0" smtClean="0"/>
          </a:p>
          <a:p>
            <a:r>
              <a:rPr lang="pt-BR" sz="6200" dirty="0" smtClean="0"/>
              <a:t> </a:t>
            </a:r>
            <a:endParaRPr lang="fr-FR" sz="6200" dirty="0" smtClean="0"/>
          </a:p>
          <a:p>
            <a:pPr lvl="0"/>
            <a:r>
              <a:rPr lang="pt-BR" sz="6200" b="1" dirty="0" smtClean="0"/>
              <a:t>Mise en place de structure (grille) tarifaire équitable pour concretiser le droit de tous à l’eau en quantité et en qualité.</a:t>
            </a:r>
            <a:endParaRPr lang="fr-FR" sz="6200" dirty="0" smtClean="0"/>
          </a:p>
          <a:p>
            <a:r>
              <a:rPr lang="pt-BR" sz="6200" dirty="0" smtClean="0"/>
              <a:t> </a:t>
            </a:r>
            <a:endParaRPr lang="fr-FR" sz="6200" dirty="0" smtClean="0"/>
          </a:p>
          <a:p>
            <a:pPr lvl="0"/>
            <a:r>
              <a:rPr lang="pt-BR" sz="6200" b="1" dirty="0" smtClean="0"/>
              <a:t>Création d’un environnement favorable à l’émergence de compétences (savoirs, connaissances...) pour la gestion des ressources, des sytèmes.</a:t>
            </a:r>
            <a:endParaRPr lang="fr-FR" sz="6200" dirty="0" smtClean="0"/>
          </a:p>
          <a:p>
            <a:r>
              <a:rPr lang="pt-BR" sz="6200" b="1" dirty="0" smtClean="0"/>
              <a:t> </a:t>
            </a:r>
            <a:endParaRPr lang="fr-FR" sz="6200" dirty="0" smtClean="0"/>
          </a:p>
          <a:p>
            <a:pPr lvl="0"/>
            <a:r>
              <a:rPr lang="pt-BR" sz="6200" b="1" dirty="0" smtClean="0"/>
              <a:t>Developpement des infrastructures / equipements d’assainissement tenant compte des besoins des filles et des femmes ruraux </a:t>
            </a:r>
            <a:endParaRPr lang="fr-FR" sz="6200" dirty="0" smtClean="0"/>
          </a:p>
          <a:p>
            <a:r>
              <a:rPr lang="pt-BR" sz="6200" dirty="0" smtClean="0"/>
              <a:t> </a:t>
            </a:r>
            <a:endParaRPr lang="fr-FR" sz="6200" dirty="0" smtClean="0"/>
          </a:p>
          <a:p>
            <a:r>
              <a:rPr lang="pt-BR" sz="6200" b="1" dirty="0" smtClean="0"/>
              <a:t>Communication et éducation à la citoyenneté sur l’eau et l’assainissement</a:t>
            </a:r>
            <a:endParaRPr kumimoji="0" lang="fr-FR" sz="49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80515914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 txBox="1">
            <a:spLocks noGrp="1"/>
          </p:cNvSpPr>
          <p:nvPr>
            <p:ph type="title"/>
          </p:nvPr>
        </p:nvSpPr>
        <p:spPr>
          <a:xfrm>
            <a:off x="94590" y="96080"/>
            <a:ext cx="8944303" cy="597604"/>
          </a:xfrm>
          <a:prstGeom prst="rect">
            <a:avLst/>
          </a:prstGeom>
          <a:solidFill>
            <a:srgbClr val="EDEDED"/>
          </a:solidFill>
          <a:ln w="9525">
            <a:solidFill>
              <a:srgbClr val="00B0F0"/>
            </a:solidFill>
            <a:round/>
          </a:ln>
        </p:spPr>
        <p:txBody>
          <a:bodyPr lIns="34289" rIns="34289" anchor="ctr">
            <a:noAutofit/>
          </a:bodyPr>
          <a:lstStyle/>
          <a:p>
            <a:pPr defTabSz="638616"/>
            <a:r>
              <a:rPr lang="pt-BR" sz="2000" b="1" dirty="0" smtClean="0"/>
              <a:t>Q3: Which type of organizations or institutions and stakeholders need to be involved in the this priority, considering political- regional -citizens -thematic perspectives? (Group)</a:t>
            </a:r>
            <a:endParaRPr sz="2000" b="1" cap="all" dirty="0">
              <a:solidFill>
                <a:srgbClr val="0070C0"/>
              </a:solidFill>
              <a:latin typeface="Arial Black"/>
              <a:ea typeface="Arial Black"/>
              <a:cs typeface="Arial Black"/>
            </a:endParaRPr>
          </a:p>
        </p:txBody>
      </p:sp>
      <p:sp>
        <p:nvSpPr>
          <p:cNvPr id="14" name="Text Placeholder 2"/>
          <p:cNvSpPr txBox="1">
            <a:spLocks/>
          </p:cNvSpPr>
          <p:nvPr/>
        </p:nvSpPr>
        <p:spPr>
          <a:xfrm>
            <a:off x="123618" y="806552"/>
            <a:ext cx="8925791" cy="36996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pPr marL="0" marR="0" lvl="0" indent="0" algn="ctr" defTabSz="514350" rtl="0" eaLnBrk="1" fontAlgn="auto" latinLnBrk="0" hangingPunct="1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26120" y="861850"/>
            <a:ext cx="8502869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fr-FR" sz="2800" b="1" dirty="0" smtClean="0">
                <a:solidFill>
                  <a:srgbClr val="00B0F0"/>
                </a:solidFill>
              </a:rPr>
              <a:t> Access to water and </a:t>
            </a:r>
            <a:r>
              <a:rPr lang="fr-FR" sz="2800" b="1" dirty="0" err="1" smtClean="0">
                <a:solidFill>
                  <a:srgbClr val="00B0F0"/>
                </a:solidFill>
              </a:rPr>
              <a:t>sanitation</a:t>
            </a:r>
            <a:endParaRPr lang="fr-FR" sz="2800" b="1" dirty="0" smtClean="0">
              <a:solidFill>
                <a:srgbClr val="00B0F0"/>
              </a:solidFill>
            </a:endParaRPr>
          </a:p>
          <a:p>
            <a:pPr lvl="0"/>
            <a:endParaRPr lang="pt-BR" sz="1400" b="1" dirty="0" smtClean="0"/>
          </a:p>
          <a:p>
            <a:pPr lvl="0">
              <a:buFont typeface="Wingdings" pitchFamily="2" charset="2"/>
              <a:buChar char="§"/>
            </a:pPr>
            <a:r>
              <a:rPr lang="pt-BR" sz="2800" b="1" dirty="0" smtClean="0"/>
              <a:t>Pouvoirs </a:t>
            </a:r>
            <a:r>
              <a:rPr lang="pt-BR" sz="2800" b="1" dirty="0" smtClean="0"/>
              <a:t>publics (Etat, Collectivités)</a:t>
            </a:r>
            <a:endParaRPr lang="fr-FR" sz="2800" b="1" dirty="0" smtClean="0"/>
          </a:p>
          <a:p>
            <a:pPr lvl="0">
              <a:buFont typeface="Wingdings" pitchFamily="2" charset="2"/>
              <a:buChar char="§"/>
            </a:pPr>
            <a:r>
              <a:rPr lang="pt-BR" sz="2800" b="1" dirty="0" smtClean="0"/>
              <a:t>Populations (autofinancement)</a:t>
            </a:r>
            <a:endParaRPr lang="fr-FR" sz="2800" b="1" dirty="0" smtClean="0"/>
          </a:p>
          <a:p>
            <a:pPr lvl="0">
              <a:buFont typeface="Wingdings" pitchFamily="2" charset="2"/>
              <a:buChar char="§"/>
            </a:pPr>
            <a:r>
              <a:rPr lang="pt-BR" sz="2800" b="1" dirty="0" smtClean="0"/>
              <a:t>Partenaires Techniques et Financiers</a:t>
            </a:r>
            <a:endParaRPr lang="fr-FR" sz="2800" b="1" dirty="0" smtClean="0"/>
          </a:p>
          <a:p>
            <a:pPr lvl="0">
              <a:buFont typeface="Wingdings" pitchFamily="2" charset="2"/>
              <a:buChar char="§"/>
            </a:pPr>
            <a:r>
              <a:rPr lang="pt-BR" sz="2800" b="1" dirty="0" smtClean="0"/>
              <a:t>Coopération et Participation inclusive  (population, Collectivités, Etats, ONGs, privés etc.)</a:t>
            </a:r>
            <a:endParaRPr lang="fr-FR" sz="2800" b="1" dirty="0" smtClean="0"/>
          </a:p>
          <a:p>
            <a:pPr lvl="0">
              <a:buFont typeface="Wingdings" pitchFamily="2" charset="2"/>
              <a:buChar char="§"/>
            </a:pPr>
            <a:r>
              <a:rPr lang="pt-BR" sz="2800" b="1" dirty="0" smtClean="0"/>
              <a:t>Universités, centre de recherche</a:t>
            </a:r>
            <a:endParaRPr lang="fr-FR" sz="2800" b="1" dirty="0" smtClean="0"/>
          </a:p>
          <a:p>
            <a:pPr lvl="0">
              <a:buFont typeface="Wingdings" pitchFamily="2" charset="2"/>
              <a:buChar char="§"/>
            </a:pPr>
            <a:r>
              <a:rPr lang="pt-BR" sz="2800" b="1" dirty="0" smtClean="0"/>
              <a:t>Institutions financières et secteur privé</a:t>
            </a:r>
            <a:endParaRPr lang="fr-FR" sz="2800" b="1" dirty="0" smtClean="0"/>
          </a:p>
          <a:p>
            <a:pPr>
              <a:buFont typeface="Wingdings" pitchFamily="2" charset="2"/>
              <a:buChar char="§"/>
            </a:pPr>
            <a:r>
              <a:rPr lang="pt-BR" sz="2800" b="1" dirty="0" smtClean="0"/>
              <a:t>Etc.</a:t>
            </a:r>
            <a:endParaRPr lang="fr-FR" sz="2800" b="1" dirty="0"/>
          </a:p>
        </p:txBody>
      </p:sp>
    </p:spTree>
    <p:extLst>
      <p:ext uri="{BB962C8B-B14F-4D97-AF65-F5344CB8AC3E}">
        <p14:creationId xmlns="" xmlns:p14="http://schemas.microsoft.com/office/powerpoint/2010/main" val="3770271892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 noGrp="1"/>
          </p:cNvSpPr>
          <p:nvPr>
            <p:ph type="title"/>
          </p:nvPr>
        </p:nvSpPr>
        <p:spPr>
          <a:xfrm>
            <a:off x="94590" y="96080"/>
            <a:ext cx="8944303" cy="597604"/>
          </a:xfrm>
          <a:prstGeom prst="rect">
            <a:avLst/>
          </a:prstGeom>
          <a:solidFill>
            <a:srgbClr val="EDEDED"/>
          </a:solidFill>
          <a:ln w="9525">
            <a:solidFill>
              <a:srgbClr val="00B0F0"/>
            </a:solidFill>
            <a:round/>
          </a:ln>
        </p:spPr>
        <p:txBody>
          <a:bodyPr lIns="34289" rIns="34289" anchor="ctr">
            <a:noAutofit/>
          </a:bodyPr>
          <a:lstStyle/>
          <a:p>
            <a:pPr defTabSz="638616"/>
            <a:r>
              <a:rPr lang="pt-BR" sz="2000" b="1" dirty="0" smtClean="0"/>
              <a:t>Q2: What concrete outcomes will enable progress on these 3 issues by 2021 and/or after (initiatives to be launched during the forum)?</a:t>
            </a:r>
            <a:endParaRPr sz="2000" b="1" cap="all" dirty="0">
              <a:solidFill>
                <a:srgbClr val="0070C0"/>
              </a:solidFill>
              <a:latin typeface="Arial Black"/>
              <a:ea typeface="Arial Black"/>
              <a:cs typeface="Arial Black"/>
            </a:endParaRPr>
          </a:p>
        </p:txBody>
      </p:sp>
      <p:sp>
        <p:nvSpPr>
          <p:cNvPr id="6" name="Text Placeholder 2"/>
          <p:cNvSpPr txBox="1">
            <a:spLocks/>
          </p:cNvSpPr>
          <p:nvPr/>
        </p:nvSpPr>
        <p:spPr>
          <a:xfrm>
            <a:off x="123618" y="806552"/>
            <a:ext cx="8925791" cy="36996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pPr marL="0" marR="0" lvl="0" indent="0" algn="ctr" defTabSz="514350" rtl="0" eaLnBrk="1" fontAlgn="auto" latinLnBrk="0" hangingPunct="1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Text Placeholder 2"/>
          <p:cNvSpPr txBox="1">
            <a:spLocks/>
          </p:cNvSpPr>
          <p:nvPr/>
        </p:nvSpPr>
        <p:spPr>
          <a:xfrm>
            <a:off x="191938" y="801302"/>
            <a:ext cx="8867981" cy="4191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 fontScale="47500" lnSpcReduction="20000"/>
          </a:bodyPr>
          <a:lstStyle/>
          <a:p>
            <a:pPr lvl="0" defTabSz="514350" hangingPunct="1">
              <a:lnSpc>
                <a:spcPct val="90000"/>
              </a:lnSpc>
              <a:spcBef>
                <a:spcPts val="525"/>
              </a:spcBef>
              <a:buFont typeface="Wingdings" pitchFamily="2" charset="2"/>
              <a:buChar char="q"/>
            </a:pPr>
            <a:r>
              <a:rPr lang="pt-BR" sz="5100" b="1" dirty="0" smtClean="0">
                <a:solidFill>
                  <a:srgbClr val="00B0F0"/>
                </a:solidFill>
              </a:rPr>
              <a:t>  Economic </a:t>
            </a:r>
            <a:r>
              <a:rPr lang="pt-BR" sz="5100" b="1" dirty="0" smtClean="0">
                <a:solidFill>
                  <a:srgbClr val="00B0F0"/>
                </a:solidFill>
              </a:rPr>
              <a:t>and social </a:t>
            </a:r>
            <a:r>
              <a:rPr lang="pt-BR" sz="5100" b="1" dirty="0" smtClean="0">
                <a:solidFill>
                  <a:srgbClr val="00B0F0"/>
                </a:solidFill>
              </a:rPr>
              <a:t>development</a:t>
            </a:r>
          </a:p>
          <a:p>
            <a:pPr lvl="0" defTabSz="514350" hangingPunct="1">
              <a:lnSpc>
                <a:spcPct val="90000"/>
              </a:lnSpc>
              <a:spcBef>
                <a:spcPts val="525"/>
              </a:spcBef>
              <a:buFont typeface="Wingdings" pitchFamily="2" charset="2"/>
              <a:buChar char="q"/>
            </a:pPr>
            <a:endParaRPr lang="pt-BR" sz="3600" b="1" dirty="0" smtClean="0"/>
          </a:p>
          <a:p>
            <a:pPr lvl="0"/>
            <a:r>
              <a:rPr lang="pt-BR" sz="4000" b="1" dirty="0" smtClean="0"/>
              <a:t>Stratégie d’acces sécurisé à la terre et à l’eau (cadre réglementaire et législatif : aspects juridiques, réformes ect.)</a:t>
            </a:r>
            <a:endParaRPr lang="fr-FR" sz="4000" dirty="0" smtClean="0"/>
          </a:p>
          <a:p>
            <a:r>
              <a:rPr lang="pt-BR" sz="4000" b="1" dirty="0" smtClean="0"/>
              <a:t> </a:t>
            </a:r>
            <a:endParaRPr lang="fr-FR" sz="4000" dirty="0" smtClean="0"/>
          </a:p>
          <a:p>
            <a:pPr lvl="0"/>
            <a:r>
              <a:rPr lang="pt-BR" sz="4000" b="1" dirty="0" smtClean="0"/>
              <a:t>Mobilisation et Promotion de financements innovants pour faciliter/accompagner la mise en oeuvre de projets locaux de développement économique (emplois, entrepreunariat cf initiative2021,)</a:t>
            </a:r>
            <a:endParaRPr lang="fr-FR" sz="4000" dirty="0" smtClean="0"/>
          </a:p>
          <a:p>
            <a:r>
              <a:rPr lang="pt-BR" sz="4000" b="1" dirty="0" smtClean="0"/>
              <a:t> </a:t>
            </a:r>
            <a:endParaRPr lang="fr-FR" sz="4000" dirty="0" smtClean="0"/>
          </a:p>
          <a:p>
            <a:pPr lvl="0"/>
            <a:r>
              <a:rPr lang="pt-BR" sz="4000" b="1" dirty="0" smtClean="0"/>
              <a:t>Approche intégrée : Nexus “Eau-Energie-Agriculture”</a:t>
            </a:r>
            <a:endParaRPr lang="fr-FR" sz="4000" dirty="0" smtClean="0"/>
          </a:p>
          <a:p>
            <a:r>
              <a:rPr lang="pt-BR" sz="4000" b="1" dirty="0" smtClean="0"/>
              <a:t> </a:t>
            </a:r>
            <a:endParaRPr lang="fr-FR" sz="4000" dirty="0" smtClean="0"/>
          </a:p>
          <a:p>
            <a:pPr lvl="0"/>
            <a:r>
              <a:rPr lang="pt-BR" sz="4000" b="1" dirty="0" smtClean="0"/>
              <a:t>Gouvernance et régulation pour favoriser l’investissement dans les activités économiqes : Agriculture, Secteur minier ...</a:t>
            </a:r>
            <a:endParaRPr lang="fr-FR" sz="4000" dirty="0" smtClean="0"/>
          </a:p>
          <a:p>
            <a:r>
              <a:rPr lang="pt-BR" sz="4000" b="1" dirty="0" smtClean="0"/>
              <a:t> </a:t>
            </a:r>
            <a:endParaRPr lang="fr-FR" sz="4000" dirty="0" smtClean="0"/>
          </a:p>
          <a:p>
            <a:r>
              <a:rPr lang="pt-BR" sz="4000" b="1" dirty="0" smtClean="0"/>
              <a:t>Création d’un environnement favorable à l’émergence de compétences (techniques, organisationnelles...) pour la gestion des ressources, des sytèmes</a:t>
            </a:r>
            <a:r>
              <a:rPr lang="pt-BR" sz="4000" b="1" dirty="0" smtClean="0"/>
              <a:t>.</a:t>
            </a:r>
            <a:endParaRPr lang="fr-FR" sz="5600" dirty="0" smtClean="0"/>
          </a:p>
        </p:txBody>
      </p:sp>
    </p:spTree>
    <p:extLst>
      <p:ext uri="{BB962C8B-B14F-4D97-AF65-F5344CB8AC3E}">
        <p14:creationId xmlns="" xmlns:p14="http://schemas.microsoft.com/office/powerpoint/2010/main" val="1580515914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 txBox="1">
            <a:spLocks noGrp="1"/>
          </p:cNvSpPr>
          <p:nvPr>
            <p:ph type="title"/>
          </p:nvPr>
        </p:nvSpPr>
        <p:spPr>
          <a:xfrm>
            <a:off x="94590" y="54040"/>
            <a:ext cx="8944303" cy="597604"/>
          </a:xfrm>
          <a:prstGeom prst="rect">
            <a:avLst/>
          </a:prstGeom>
          <a:solidFill>
            <a:srgbClr val="EDEDED"/>
          </a:solidFill>
          <a:ln w="9525">
            <a:solidFill>
              <a:srgbClr val="00B0F0"/>
            </a:solidFill>
            <a:round/>
          </a:ln>
        </p:spPr>
        <p:txBody>
          <a:bodyPr lIns="34289" rIns="34289" anchor="ctr">
            <a:noAutofit/>
          </a:bodyPr>
          <a:lstStyle/>
          <a:p>
            <a:pPr defTabSz="638616"/>
            <a:r>
              <a:rPr lang="pt-BR" sz="2000" b="1" dirty="0" smtClean="0"/>
              <a:t>Q3: Which type of organizations or institutions and stakeholders need to be involved in the this priority, considering political- regional -citizens -thematic perspectives? (Group)</a:t>
            </a:r>
            <a:endParaRPr sz="2000" b="1" cap="all" dirty="0">
              <a:solidFill>
                <a:srgbClr val="0070C0"/>
              </a:solidFill>
              <a:latin typeface="Arial Black"/>
              <a:ea typeface="Arial Black"/>
              <a:cs typeface="Arial Black"/>
            </a:endParaRPr>
          </a:p>
        </p:txBody>
      </p:sp>
      <p:sp>
        <p:nvSpPr>
          <p:cNvPr id="14" name="Text Placeholder 2"/>
          <p:cNvSpPr txBox="1">
            <a:spLocks/>
          </p:cNvSpPr>
          <p:nvPr/>
        </p:nvSpPr>
        <p:spPr>
          <a:xfrm>
            <a:off x="123618" y="848592"/>
            <a:ext cx="8925791" cy="36996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pPr marL="0" marR="0" lvl="0" indent="0" algn="ctr" defTabSz="514350" rtl="0" eaLnBrk="1" fontAlgn="auto" latinLnBrk="0" hangingPunct="1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26120" y="735730"/>
            <a:ext cx="8881246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fr-FR" sz="2800" b="1" dirty="0" smtClean="0">
                <a:solidFill>
                  <a:srgbClr val="00B0F0"/>
                </a:solidFill>
              </a:rPr>
              <a:t> </a:t>
            </a:r>
            <a:r>
              <a:rPr lang="pt-BR" sz="2800" b="1" dirty="0" smtClean="0">
                <a:solidFill>
                  <a:srgbClr val="00B0F0"/>
                </a:solidFill>
              </a:rPr>
              <a:t>Economic and social </a:t>
            </a:r>
            <a:r>
              <a:rPr lang="pt-BR" sz="2800" b="1" dirty="0" smtClean="0">
                <a:solidFill>
                  <a:srgbClr val="00B0F0"/>
                </a:solidFill>
              </a:rPr>
              <a:t>development</a:t>
            </a:r>
          </a:p>
          <a:p>
            <a:r>
              <a:rPr lang="pt-BR" sz="2400" b="1" dirty="0" smtClean="0"/>
              <a:t>Qui </a:t>
            </a:r>
            <a:r>
              <a:rPr lang="pt-BR" sz="2400" b="1" dirty="0" smtClean="0"/>
              <a:t>pour accompagner la fonction économique de l’eau pour le développement rural ? </a:t>
            </a:r>
            <a:endParaRPr lang="fr-FR" sz="2400" dirty="0" smtClean="0"/>
          </a:p>
          <a:p>
            <a:pPr>
              <a:buFont typeface="Wingdings" pitchFamily="2" charset="2"/>
              <a:buChar char="§"/>
            </a:pPr>
            <a:r>
              <a:rPr lang="pt-BR" sz="2400" b="1" dirty="0" smtClean="0"/>
              <a:t> </a:t>
            </a:r>
            <a:r>
              <a:rPr lang="pt-BR" sz="2400" dirty="0" smtClean="0"/>
              <a:t>Developpement </a:t>
            </a:r>
            <a:r>
              <a:rPr lang="pt-BR" sz="2400" dirty="0" smtClean="0"/>
              <a:t>de PPPLocal entre agriculteurs et institutions financières / Microfinance</a:t>
            </a:r>
            <a:endParaRPr lang="fr-FR" sz="2400" dirty="0" smtClean="0"/>
          </a:p>
          <a:p>
            <a:pPr>
              <a:buFont typeface="Wingdings" pitchFamily="2" charset="2"/>
              <a:buChar char="§"/>
            </a:pPr>
            <a:r>
              <a:rPr lang="pt-BR" sz="2400" dirty="0" smtClean="0"/>
              <a:t> </a:t>
            </a:r>
            <a:r>
              <a:rPr lang="pt-BR" sz="2400" dirty="0" smtClean="0"/>
              <a:t>Etats </a:t>
            </a:r>
            <a:r>
              <a:rPr lang="pt-BR" sz="2400" dirty="0" smtClean="0"/>
              <a:t>et Collectivités (appui financiers de projets de développement économique innovants, création de centre de renforcement de capacités des jeunes et des femmes) </a:t>
            </a:r>
            <a:endParaRPr lang="fr-FR" sz="2400" dirty="0" smtClean="0"/>
          </a:p>
          <a:p>
            <a:pPr>
              <a:buFont typeface="Wingdings" pitchFamily="2" charset="2"/>
              <a:buChar char="§"/>
            </a:pPr>
            <a:r>
              <a:rPr lang="pt-BR" sz="2400" dirty="0" smtClean="0"/>
              <a:t> </a:t>
            </a:r>
            <a:r>
              <a:rPr lang="pt-BR" sz="2400" dirty="0" smtClean="0"/>
              <a:t>Fondations</a:t>
            </a:r>
            <a:r>
              <a:rPr lang="pt-BR" sz="2400" dirty="0" smtClean="0"/>
              <a:t>, ONGs </a:t>
            </a:r>
            <a:endParaRPr lang="fr-FR" sz="2400" dirty="0" smtClean="0"/>
          </a:p>
          <a:p>
            <a:pPr>
              <a:buFont typeface="Wingdings" pitchFamily="2" charset="2"/>
              <a:buChar char="§"/>
            </a:pPr>
            <a:r>
              <a:rPr lang="pt-BR" sz="2800" dirty="0" smtClean="0"/>
              <a:t> </a:t>
            </a:r>
            <a:r>
              <a:rPr lang="pt-BR" sz="2800" dirty="0" smtClean="0"/>
              <a:t>Etc</a:t>
            </a:r>
            <a:r>
              <a:rPr lang="pt-BR" sz="2800" dirty="0" smtClean="0"/>
              <a:t>.</a:t>
            </a:r>
            <a:endParaRPr lang="fr-FR" sz="2800" b="1" dirty="0" smtClean="0">
              <a:solidFill>
                <a:srgbClr val="00B0F0"/>
              </a:solidFill>
            </a:endParaRPr>
          </a:p>
          <a:p>
            <a:pPr lvl="0"/>
            <a:endParaRPr lang="pt-BR" sz="1400" b="1" dirty="0" smtClean="0"/>
          </a:p>
        </p:txBody>
      </p:sp>
    </p:spTree>
    <p:extLst>
      <p:ext uri="{BB962C8B-B14F-4D97-AF65-F5344CB8AC3E}">
        <p14:creationId xmlns="" xmlns:p14="http://schemas.microsoft.com/office/powerpoint/2010/main" val="3770271892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Thème Office">
  <a:themeElements>
    <a:clrScheme name="Thèm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Thème Office">
      <a:majorFont>
        <a:latin typeface="Times New Roman"/>
        <a:ea typeface="Times New Roman"/>
        <a:cs typeface="Times New Roman"/>
      </a:majorFont>
      <a:minorFont>
        <a:latin typeface="Helvetica"/>
        <a:ea typeface="Helvetica"/>
        <a:cs typeface="Helvetic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Thèm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Thème Office">
      <a:majorFont>
        <a:latin typeface="Times New Roman"/>
        <a:ea typeface="Times New Roman"/>
        <a:cs typeface="Times New Roman"/>
      </a:majorFont>
      <a:minorFont>
        <a:latin typeface="Helvetica"/>
        <a:ea typeface="Helvetica"/>
        <a:cs typeface="Helvetic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1014</TotalTime>
  <Words>636</Words>
  <Application>Microsoft Office PowerPoint</Application>
  <PresentationFormat>Affichage à l'écran (16:9)</PresentationFormat>
  <Paragraphs>117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Thème Office</vt:lpstr>
      <vt:lpstr>Diapositive 1</vt:lpstr>
      <vt:lpstr>Diapositive 2</vt:lpstr>
      <vt:lpstr>Diapositive 3</vt:lpstr>
      <vt:lpstr>Trois questions prioritaires</vt:lpstr>
      <vt:lpstr>Q2: What concrete outcomes will enable progress on these 3 issues by 2021 and/or after (initiatives to be launched during the forum)?</vt:lpstr>
      <vt:lpstr>Q2: What concrete outcomes will enable progress on these 3 issues by 2021 and/or after (initiatives to be launched during the forum)?</vt:lpstr>
      <vt:lpstr>Q3: Which type of organizations or institutions and stakeholders need to be involved in the this priority, considering political- regional -citizens -thematic perspectives? (Group)</vt:lpstr>
      <vt:lpstr>Q2: What concrete outcomes will enable progress on these 3 issues by 2021 and/or after (initiatives to be launched during the forum)?</vt:lpstr>
      <vt:lpstr>Q3: Which type of organizations or institutions and stakeholders need to be involved in the this priority, considering political- regional -citizens -thematic perspectives? (Group)</vt:lpstr>
      <vt:lpstr>Q2: What concrete outcomes will enable progress on these 3 issues by 2021 and/or after (initiatives to be launched during the forum)?</vt:lpstr>
      <vt:lpstr>Q3: Which type of organizations or institutions and stakeholders need to be involved in the this priority, considering political- regional -citizens -thematic perspectives? (Group)</vt:lpstr>
      <vt:lpstr>Diapositive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Forum au PR</dc:title>
  <dc:subject>Etat d'avancement</dc:subject>
  <dc:creator>Dame NDIAYE</dc:creator>
  <cp:lastModifiedBy>Dame NDIAYE</cp:lastModifiedBy>
  <cp:revision>156</cp:revision>
  <dcterms:modified xsi:type="dcterms:W3CDTF">2019-06-21T09:35:57Z</dcterms:modified>
</cp:coreProperties>
</file>