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  <p:sldId id="267" r:id="rId12"/>
    <p:sldId id="276" r:id="rId13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74"/>
  </p:normalViewPr>
  <p:slideViewPr>
    <p:cSldViewPr snapToGrid="0">
      <p:cViewPr>
        <p:scale>
          <a:sx n="106" d="100"/>
          <a:sy n="106" d="100"/>
        </p:scale>
        <p:origin x="3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1" cy="2139553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3888" y="3442098"/>
            <a:ext cx="7886701" cy="112514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50">
                <a:solidFill>
                  <a:srgbClr val="888888"/>
                </a:solidFill>
              </a:defRPr>
            </a:lvl1pPr>
            <a:lvl2pPr marL="0" indent="257175">
              <a:buSzTx/>
              <a:buFontTx/>
              <a:buNone/>
              <a:defRPr sz="1350">
                <a:solidFill>
                  <a:srgbClr val="888888"/>
                </a:solidFill>
              </a:defRPr>
            </a:lvl2pPr>
            <a:lvl3pPr marL="0" indent="514350">
              <a:buSzTx/>
              <a:buFontTx/>
              <a:buNone/>
              <a:defRPr sz="1350">
                <a:solidFill>
                  <a:srgbClr val="888888"/>
                </a:solidFill>
              </a:defRPr>
            </a:lvl3pPr>
            <a:lvl4pPr marL="0" indent="771525">
              <a:buSzTx/>
              <a:buFontTx/>
              <a:buNone/>
              <a:defRPr sz="1350">
                <a:solidFill>
                  <a:srgbClr val="888888"/>
                </a:solidFill>
              </a:defRPr>
            </a:lvl4pPr>
            <a:lvl5pPr marL="0" indent="1028700">
              <a:buSzTx/>
              <a:buFontTx/>
              <a:buNone/>
              <a:defRPr sz="135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22029" y="4806082"/>
            <a:ext cx="193321" cy="19620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26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2029" y="4806082"/>
            <a:ext cx="193321" cy="19620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49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29842" y="273844"/>
            <a:ext cx="7886701" cy="99417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2" y="1260873"/>
            <a:ext cx="3868341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350" b="1"/>
            </a:lvl1pPr>
            <a:lvl2pPr marL="0" indent="257175">
              <a:buSzTx/>
              <a:buFontTx/>
              <a:buNone/>
              <a:defRPr sz="1350" b="1"/>
            </a:lvl2pPr>
            <a:lvl3pPr marL="0" indent="514350">
              <a:buSzTx/>
              <a:buFontTx/>
              <a:buNone/>
              <a:defRPr sz="1350" b="1"/>
            </a:lvl3pPr>
            <a:lvl4pPr marL="0" indent="771525">
              <a:buSzTx/>
              <a:buFontTx/>
              <a:buNone/>
              <a:defRPr sz="1350" b="1"/>
            </a:lvl4pPr>
            <a:lvl5pPr marL="0" indent="1028700">
              <a:buSzTx/>
              <a:buFontTx/>
              <a:buNone/>
              <a:defRPr sz="135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4629150" y="1260873"/>
            <a:ext cx="3887393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</a:lstStyle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404132" indent="-146957">
              <a:defRPr sz="1800"/>
            </a:lvl2pPr>
            <a:lvl3pPr marL="685800" indent="-171450">
              <a:defRPr sz="1800"/>
            </a:lvl3pPr>
            <a:lvl4pPr marL="977264" indent="-205739">
              <a:defRPr sz="1800"/>
            </a:lvl4pPr>
            <a:lvl5pPr marL="1234440" indent="-205740">
              <a:defRPr sz="1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629840" y="1543050"/>
            <a:ext cx="2949180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</a:lstStyle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83" name="Espace réservé pour une image  2"/>
          <p:cNvSpPr>
            <a:spLocks noGrp="1"/>
          </p:cNvSpPr>
          <p:nvPr>
            <p:ph type="pic" sz="half" idx="13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900"/>
            </a:lvl1pPr>
            <a:lvl2pPr marL="0" indent="257175">
              <a:buSzTx/>
              <a:buFontTx/>
              <a:buNone/>
              <a:defRPr sz="900"/>
            </a:lvl2pPr>
            <a:lvl3pPr marL="0" indent="514350">
              <a:buSzTx/>
              <a:buFontTx/>
              <a:buNone/>
              <a:defRPr sz="900"/>
            </a:lvl3pPr>
            <a:lvl4pPr marL="0" indent="771525">
              <a:buSzTx/>
              <a:buFontTx/>
              <a:buNone/>
              <a:defRPr sz="900"/>
            </a:lvl4pPr>
            <a:lvl5pPr marL="0" indent="1028700">
              <a:buSzTx/>
              <a:buFontTx/>
              <a:buNone/>
              <a:defRPr sz="9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767690"/>
            <a:ext cx="2606040" cy="60579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448202"/>
            <a:ext cx="2606040" cy="301752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767690"/>
            <a:ext cx="2606040" cy="609878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448202"/>
            <a:ext cx="2606040" cy="301752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6/20/2019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8322029" y="4806082"/>
            <a:ext cx="193321" cy="19620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85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857250"/>
            <a:ext cx="2125980" cy="1783080"/>
          </a:xfrm>
        </p:spPr>
        <p:txBody>
          <a:bodyPr anchor="b">
            <a:normAutofit/>
          </a:bodyPr>
          <a:lstStyle>
            <a:lvl1pPr>
              <a:defRPr sz="2400" b="0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651510"/>
            <a:ext cx="5486400" cy="38404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2620632"/>
            <a:ext cx="2125980" cy="1741493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322029" y="4806082"/>
            <a:ext cx="193321" cy="19620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23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281955" y="4806082"/>
            <a:ext cx="233395" cy="19620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675">
                <a:solidFill>
                  <a:srgbClr val="888888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txStyles>
    <p:titleStyle>
      <a:lvl1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28588" marR="0" indent="-12858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407194" marR="0" indent="-150019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694373" marR="0" indent="-180023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792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2364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149359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175076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20079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22651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4" descr="Picture 4"/>
          <p:cNvPicPr>
            <a:picLocks noChangeAspect="1"/>
          </p:cNvPicPr>
          <p:nvPr/>
        </p:nvPicPr>
        <p:blipFill rotWithShape="1">
          <a:blip r:embed="rId2"/>
          <a:srcRect l="1037" t="4239" r="48896" b="21742"/>
          <a:stretch/>
        </p:blipFill>
        <p:spPr>
          <a:xfrm rot="5400000">
            <a:off x="3576396" y="-454288"/>
            <a:ext cx="1991207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re 10"/>
          <p:cNvSpPr txBox="1"/>
          <p:nvPr/>
        </p:nvSpPr>
        <p:spPr>
          <a:xfrm>
            <a:off x="1954377" y="3333249"/>
            <a:ext cx="5410221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4289" rIns="34289">
            <a:spAutoFit/>
          </a:bodyPr>
          <a:lstStyle/>
          <a:p>
            <a:pPr algn="ctr" defTabSz="377189"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pPr>
            <a:endParaRPr lang="fr-FR" sz="1200" dirty="0">
              <a:latin typeface="Arial Rounded MT Bold" panose="020F0704030504030204" pitchFamily="34" charset="0"/>
            </a:endParaRPr>
          </a:p>
        </p:txBody>
      </p:sp>
      <p:sp>
        <p:nvSpPr>
          <p:cNvPr id="115" name="Rectangle 13"/>
          <p:cNvSpPr txBox="1"/>
          <p:nvPr/>
        </p:nvSpPr>
        <p:spPr>
          <a:xfrm>
            <a:off x="1248603" y="1997283"/>
            <a:ext cx="6505485" cy="1006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718" tIns="25718" rIns="25718" bIns="25718" anchor="ctr">
            <a:spAutoFit/>
          </a:bodyPr>
          <a:lstStyle/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Kick-off meeting du 9</a:t>
            </a:r>
            <a:r>
              <a:rPr lang="fr-SN" sz="1400" b="1" baseline="30000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e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Forum Mondial de l’eau, </a:t>
            </a:r>
            <a:r>
              <a:rPr lang="fr-SN" sz="1400" b="1" dirty="0" err="1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dakar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2021</a:t>
            </a:r>
            <a:endParaRPr lang="fr-SN" sz="1400" b="1" u="sng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2400" b="1" dirty="0">
                <a:solidFill>
                  <a:srgbClr val="007BAE"/>
                </a:solidFill>
                <a:latin typeface="Arial Rounded MT Bold" panose="020F0704030504030204" pitchFamily="34" charset="0"/>
                <a:ea typeface="Arial"/>
                <a:cs typeface="Arial"/>
              </a:rPr>
              <a:t>PRIORITY COOPERATION</a:t>
            </a:r>
          </a:p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2400" b="1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</p:txBody>
      </p:sp>
      <p:sp>
        <p:nvSpPr>
          <p:cNvPr id="116" name="Rectangle 14"/>
          <p:cNvSpPr txBox="1"/>
          <p:nvPr/>
        </p:nvSpPr>
        <p:spPr>
          <a:xfrm>
            <a:off x="1639081" y="3119238"/>
            <a:ext cx="5894411" cy="276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4289" tIns="34289" rIns="34289" bIns="34289">
            <a:spAutoFit/>
          </a:bodyPr>
          <a:lstStyle>
            <a:lvl1pPr algn="ctr">
              <a:defRPr b="1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fr-SN" sz="1350" dirty="0">
                <a:latin typeface="Arial Rounded MT Bold" panose="020F0704030504030204" pitchFamily="34" charset="0"/>
              </a:rPr>
              <a:t>DAKAR,</a:t>
            </a:r>
            <a:r>
              <a:rPr sz="1350" dirty="0">
                <a:latin typeface="Arial Rounded MT Bold" panose="020F0704030504030204" pitchFamily="34" charset="0"/>
              </a:rPr>
              <a:t> le </a:t>
            </a:r>
            <a:r>
              <a:rPr lang="fr-SN" sz="1350" dirty="0">
                <a:latin typeface="Arial Rounded MT Bold" panose="020F0704030504030204" pitchFamily="34" charset="0"/>
              </a:rPr>
              <a:t>20</a:t>
            </a:r>
            <a:r>
              <a:rPr sz="1350" dirty="0">
                <a:latin typeface="Arial Rounded MT Bold" panose="020F0704030504030204" pitchFamily="34" charset="0"/>
              </a:rPr>
              <a:t> </a:t>
            </a:r>
            <a:r>
              <a:rPr lang="fr-SN" sz="1350" dirty="0">
                <a:latin typeface="Arial Rounded MT Bold" panose="020F0704030504030204" pitchFamily="34" charset="0"/>
              </a:rPr>
              <a:t>juin</a:t>
            </a:r>
            <a:r>
              <a:rPr sz="1350" dirty="0">
                <a:latin typeface="Arial Rounded MT Bold" panose="020F0704030504030204" pitchFamily="34" charset="0"/>
              </a:rPr>
              <a:t> 2019</a:t>
            </a:r>
          </a:p>
        </p:txBody>
      </p:sp>
      <p:pic>
        <p:nvPicPr>
          <p:cNvPr id="118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754088" y="161962"/>
            <a:ext cx="839858" cy="504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26" y="238261"/>
            <a:ext cx="624077" cy="35225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ZoneTexte 15"/>
          <p:cNvSpPr txBox="1"/>
          <p:nvPr/>
        </p:nvSpPr>
        <p:spPr>
          <a:xfrm>
            <a:off x="189313" y="589030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pic>
        <p:nvPicPr>
          <p:cNvPr id="11" name="Image 1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836" y="464745"/>
            <a:ext cx="1268330" cy="1362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600642"/>
              </p:ext>
            </p:extLst>
          </p:nvPr>
        </p:nvGraphicFramePr>
        <p:xfrm>
          <a:off x="593216" y="960074"/>
          <a:ext cx="7957567" cy="390958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517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7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7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76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27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Event</a:t>
                      </a:r>
                      <a:endParaRPr lang="ko-KR" sz="12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Organize(s)</a:t>
                      </a:r>
                      <a:endParaRPr lang="ko-KR" sz="12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Date/place</a:t>
                      </a:r>
                      <a:endParaRPr lang="ko-KR" sz="12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Proposed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activity</a:t>
                      </a:r>
                      <a:endParaRPr lang="ko-KR" sz="12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Expected results</a:t>
                      </a:r>
                      <a:endParaRPr lang="ko-KR" sz="12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KOM FME9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Senegal/CME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20-21/06/2019 Dakar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Discussion about the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framing note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Shared and validated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framing note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ANBO GA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ANBO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2-5 July 2019 Tunis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Announcement of the work program 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Enrichment by ANBO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members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KIWW 2019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MoE/ K-water/ KWF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4-7Sep2019, Daegu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Preparatory Meeting/ Regional workshop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Multi-stakeholders involvement, sharing local, regional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outcomes 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5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INBO GA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Morocco/INBO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30/09-03/10/2019 Marrakech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Workshops of regional networks of basin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organizations (30/09 – 14h30-16h30)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Proposals of actions from basin organizations and related stakeholders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Cairo Summit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Egypt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20-24, October, Cairo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Water Convention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Working group on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IWRM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UNECE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22-24 2019 October, and 15-17 June 2020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Geneva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Discussion with government representatives from the world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Preparatory meetings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Global Workshop on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Developing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Agreements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UNECE, UNBO and partners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1-2 April 2020 Geneva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Discussion with government representatives from the world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First version of the guide on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the development of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agreements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7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World Water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Congress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IWRA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May 2020/Daegu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To be defined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77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 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 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Latin America,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Autumn 2020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To be defined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1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Global workshop on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financing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transboundary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FF9900"/>
                          </a:solidFill>
                          <a:effectLst/>
                        </a:rPr>
                        <a:t>water cooperation </a:t>
                      </a:r>
                      <a:endParaRPr lang="ko-KR" sz="900" b="1" dirty="0">
                        <a:solidFill>
                          <a:srgbClr val="FF99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UNECE, World Bank,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AFDB, INBO and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partners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16-18 December 2020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Discussion with government representatives from the world</a:t>
                      </a:r>
                      <a:endParaRPr lang="ko-KR" sz="90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First version of the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publication on financing</a:t>
                      </a:r>
                      <a:endParaRPr lang="ko-KR" sz="900" dirty="0"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79053"/>
            <a:ext cx="1275525" cy="384168"/>
          </a:xfrm>
          <a:prstGeom prst="rect">
            <a:avLst/>
          </a:prstGeom>
        </p:spPr>
      </p:pic>
      <p:sp>
        <p:nvSpPr>
          <p:cNvPr id="7" name="제목 1">
            <a:extLst>
              <a:ext uri="{FF2B5EF4-FFF2-40B4-BE49-F238E27FC236}">
                <a16:creationId xmlns:a16="http://schemas.microsoft.com/office/drawing/2014/main" id="{598A9597-B30B-47F3-B00C-AAB30BB33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35149"/>
          </a:xfrm>
        </p:spPr>
        <p:txBody>
          <a:bodyPr>
            <a:normAutofit/>
          </a:bodyPr>
          <a:lstStyle/>
          <a:p>
            <a:r>
              <a:rPr lang="en-US" altLang="ko-KR" sz="2400" b="1" dirty="0">
                <a:solidFill>
                  <a:srgbClr val="0070C0"/>
                </a:solidFill>
                <a:latin typeface="Britannic Bold" panose="020B0903060703020204" pitchFamily="34" charset="0"/>
              </a:rPr>
              <a:t>KEY MILESTONES</a:t>
            </a:r>
            <a:endParaRPr lang="ko-KR" altLang="en-US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911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59002" y="742975"/>
            <a:ext cx="6899148" cy="46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Britannic Bold" panose="020B0903060703020204" pitchFamily="34" charset="0"/>
              </a:rPr>
              <a:t>Priority COOPERATION is to seek</a:t>
            </a:r>
            <a:endParaRPr lang="en-US" altLang="ko-KR" sz="2400" b="1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2426" y="1480194"/>
            <a:ext cx="6899148" cy="2677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2100" i="1" dirty="0"/>
              <a:t>A better understanding and measure the impacts of interactions between different actors, either with different interests or with common objectives.</a:t>
            </a:r>
          </a:p>
          <a:p>
            <a:pPr algn="ctr"/>
            <a:r>
              <a:rPr lang="en-US" altLang="ko-KR" sz="2100" i="1" dirty="0"/>
              <a:t> In addition to conflict prevention the theme includes the promotion of positive cooperation.</a:t>
            </a:r>
          </a:p>
          <a:p>
            <a:pPr algn="ctr"/>
            <a:r>
              <a:rPr lang="en-US" altLang="ko-KR" sz="2100" i="1" dirty="0"/>
              <a:t> We also would like to confirm the potential of past cooperative work to address various local and global water-related challenges. </a:t>
            </a:r>
            <a:endParaRPr lang="ko-KR" altLang="en-US" sz="2100" i="1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44763"/>
            <a:ext cx="1275525" cy="384168"/>
          </a:xfrm>
          <a:prstGeom prst="rect">
            <a:avLst/>
          </a:prstGeom>
        </p:spPr>
      </p:pic>
      <p:grpSp>
        <p:nvGrpSpPr>
          <p:cNvPr id="5" name="Groupe 6">
            <a:extLst>
              <a:ext uri="{FF2B5EF4-FFF2-40B4-BE49-F238E27FC236}">
                <a16:creationId xmlns:a16="http://schemas.microsoft.com/office/drawing/2014/main" id="{151FCE2C-0F4E-4F3F-9338-F316F980E8C2}"/>
              </a:ext>
            </a:extLst>
          </p:cNvPr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6" name="Picture 5" descr="Picture 5">
              <a:extLst>
                <a:ext uri="{FF2B5EF4-FFF2-40B4-BE49-F238E27FC236}">
                  <a16:creationId xmlns:a16="http://schemas.microsoft.com/office/drawing/2014/main" id="{A4491586-629F-4075-906C-3A76DC9FEB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7" name="ZoneTexte 8">
              <a:extLst>
                <a:ext uri="{FF2B5EF4-FFF2-40B4-BE49-F238E27FC236}">
                  <a16:creationId xmlns:a16="http://schemas.microsoft.com/office/drawing/2014/main" id="{7D7F2D5E-8833-485E-9577-E3E28386BFAD}"/>
                </a:ext>
              </a:extLst>
            </p:cNvPr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6028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Picture 4" descr="Picture 4"/>
          <p:cNvPicPr>
            <a:picLocks noChangeAspect="1"/>
          </p:cNvPicPr>
          <p:nvPr/>
        </p:nvPicPr>
        <p:blipFill rotWithShape="1">
          <a:blip r:embed="rId2"/>
          <a:srcRect l="3881" t="4239" r="48895" b="21743"/>
          <a:stretch/>
        </p:blipFill>
        <p:spPr>
          <a:xfrm rot="5400000">
            <a:off x="3632939" y="-367555"/>
            <a:ext cx="1878119" cy="9144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3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07031" y="226438"/>
            <a:ext cx="955846" cy="57457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4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788" y="286450"/>
            <a:ext cx="676629" cy="38191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ZoneTexte 15"/>
          <p:cNvSpPr txBox="1"/>
          <p:nvPr/>
        </p:nvSpPr>
        <p:spPr>
          <a:xfrm>
            <a:off x="168529" y="679808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sp>
        <p:nvSpPr>
          <p:cNvPr id="13" name="Rectangle 12"/>
          <p:cNvSpPr/>
          <p:nvPr/>
        </p:nvSpPr>
        <p:spPr>
          <a:xfrm>
            <a:off x="2714901" y="3081486"/>
            <a:ext cx="4009752" cy="5770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fr-FR" sz="3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Je vous remercie</a:t>
            </a:r>
          </a:p>
        </p:txBody>
      </p:sp>
      <p:pic>
        <p:nvPicPr>
          <p:cNvPr id="9" name="Imag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493" y="794283"/>
            <a:ext cx="1774861" cy="181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2465" y="2074663"/>
            <a:ext cx="2045712" cy="994173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70C0"/>
                </a:solidFill>
                <a:latin typeface="Britannic Bold" panose="020B0903060703020204" pitchFamily="34" charset="0"/>
              </a:rPr>
              <a:t>PERIMETER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140964" y="276684"/>
            <a:ext cx="2249424" cy="605790"/>
          </a:xfrm>
        </p:spPr>
        <p:txBody>
          <a:bodyPr/>
          <a:lstStyle/>
          <a:p>
            <a:r>
              <a:rPr lang="en-US" altLang="ko-KR" dirty="0">
                <a:solidFill>
                  <a:srgbClr val="FF9900"/>
                </a:solidFill>
              </a:rPr>
              <a:t>CONFLICT PREVENTION</a:t>
            </a:r>
            <a:r>
              <a:rPr lang="en-US" altLang="ko-KR" dirty="0"/>
              <a:t>	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976372" y="878647"/>
            <a:ext cx="2606040" cy="180934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altLang="ko-KR" dirty="0"/>
              <a:t>Prevention of potential conflicts : Case- Transboundary river basins </a:t>
            </a:r>
          </a:p>
          <a:p>
            <a:r>
              <a:rPr lang="en-US" altLang="ko-KR" dirty="0"/>
              <a:t>Management of the complex cooperation between different types of water users</a:t>
            </a:r>
            <a:r>
              <a:rPr lang="ko-KR" altLang="en-US" dirty="0"/>
              <a:t> </a:t>
            </a:r>
            <a:r>
              <a:rPr lang="en-US" altLang="ko-KR" dirty="0"/>
              <a:t>(A multi-stakeholders’ different purpose or common vision)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918711" y="269827"/>
            <a:ext cx="2606040" cy="609878"/>
          </a:xfrm>
        </p:spPr>
        <p:txBody>
          <a:bodyPr/>
          <a:lstStyle/>
          <a:p>
            <a:r>
              <a:rPr lang="en-US" altLang="ko-KR" dirty="0">
                <a:solidFill>
                  <a:srgbClr val="FF9900"/>
                </a:solidFill>
              </a:rPr>
              <a:t>COOPERATION PROMOTION</a:t>
            </a:r>
            <a:endParaRPr lang="ko-KR" altLang="en-US" dirty="0">
              <a:solidFill>
                <a:srgbClr val="FF9900"/>
              </a:solidFill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939285" y="878647"/>
            <a:ext cx="2606040" cy="1809348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altLang="ko-KR" dirty="0"/>
              <a:t>Inter-sectoral and inter-actors impact In line with the global paradigm, SDGs</a:t>
            </a:r>
          </a:p>
          <a:p>
            <a:r>
              <a:rPr lang="en-US" altLang="ko-KR" dirty="0"/>
              <a:t>Bridge between technological solutions &amp; political decisions</a:t>
            </a:r>
          </a:p>
          <a:p>
            <a:r>
              <a:rPr lang="en-US" altLang="ko-KR" dirty="0"/>
              <a:t>Governance development of multiple stakeholders (Gov’t, Academia, Research Institute, Corporations, NGOs, Civilians)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76373" y="3101638"/>
            <a:ext cx="5568953" cy="15465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1350" dirty="0"/>
              <a:t>Measure the impacts of interactions between different actors and sectors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1350" dirty="0"/>
              <a:t>Confirm the potential of past and post cooperative work to address various local and global water-related challenges.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1350" dirty="0"/>
              <a:t>Develop effective policy, collaborate for equitable outcomes, interdisciplinary approach, bio-physical and geo-political aspects working at both local and international scale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1350" dirty="0"/>
              <a:t>Deliver outcomes both to water and non-water actors</a:t>
            </a:r>
            <a:endParaRPr lang="ko-KR" altLang="en-US" sz="1350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44763"/>
            <a:ext cx="1275525" cy="384168"/>
          </a:xfrm>
          <a:prstGeom prst="rect">
            <a:avLst/>
          </a:prstGeom>
        </p:spPr>
      </p:pic>
      <p:sp>
        <p:nvSpPr>
          <p:cNvPr id="9" name="텍스트 개체 틀 2"/>
          <p:cNvSpPr txBox="1">
            <a:spLocks/>
          </p:cNvSpPr>
          <p:nvPr/>
        </p:nvSpPr>
        <p:spPr>
          <a:xfrm>
            <a:off x="4826261" y="2495848"/>
            <a:ext cx="1764792" cy="605790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marL="0" indent="0" algn="l" defTabSz="914400" rtl="0" eaLnBrk="1" latinLnBrk="1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8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 dirty="0">
                <a:solidFill>
                  <a:srgbClr val="FF9900"/>
                </a:solidFill>
              </a:rPr>
              <a:t>COMMON TOOLS</a:t>
            </a:r>
            <a:endParaRPr lang="ko-KR" altLang="en-US" sz="1500" dirty="0"/>
          </a:p>
        </p:txBody>
      </p:sp>
      <p:sp>
        <p:nvSpPr>
          <p:cNvPr id="12" name="오른쪽으로 구부러진 화살표 11"/>
          <p:cNvSpPr/>
          <p:nvPr/>
        </p:nvSpPr>
        <p:spPr>
          <a:xfrm rot="10800000">
            <a:off x="8570214" y="1824228"/>
            <a:ext cx="331985" cy="194081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solidFill>
                <a:schemeClr val="tx1"/>
              </a:solidFill>
            </a:endParaRPr>
          </a:p>
        </p:txBody>
      </p:sp>
      <p:sp>
        <p:nvSpPr>
          <p:cNvPr id="13" name="왼쪽으로 구부러진 화살표 12"/>
          <p:cNvSpPr/>
          <p:nvPr/>
        </p:nvSpPr>
        <p:spPr>
          <a:xfrm rot="10800000">
            <a:off x="2626614" y="1824227"/>
            <a:ext cx="322326" cy="194081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solidFill>
                <a:schemeClr val="tx1"/>
              </a:solidFill>
            </a:endParaRPr>
          </a:p>
        </p:txBody>
      </p:sp>
      <p:sp>
        <p:nvSpPr>
          <p:cNvPr id="15" name="내용 개체 틀 3">
            <a:extLst>
              <a:ext uri="{FF2B5EF4-FFF2-40B4-BE49-F238E27FC236}">
                <a16:creationId xmlns:a16="http://schemas.microsoft.com/office/drawing/2014/main" id="{443F17BE-82F9-496B-8AFC-7503E7198D82}"/>
              </a:ext>
            </a:extLst>
          </p:cNvPr>
          <p:cNvSpPr txBox="1">
            <a:spLocks/>
          </p:cNvSpPr>
          <p:nvPr/>
        </p:nvSpPr>
        <p:spPr>
          <a:xfrm>
            <a:off x="2976372" y="853709"/>
            <a:ext cx="2606040" cy="18093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68580" tIns="34290" rIns="68580" bIns="34290" rtlCol="0" anchor="ctr">
            <a:normAutofit fontScale="92500" lnSpcReduction="10000"/>
          </a:bodyPr>
          <a:lstStyle>
            <a:lvl1pPr marL="182880" indent="-182880" algn="l" defTabSz="914400" rtl="0" eaLnBrk="1" latinLnBrk="1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/>
              <a:t>Prevention of potential conflicts : Case- Transboundary river basins </a:t>
            </a:r>
          </a:p>
          <a:p>
            <a:r>
              <a:rPr lang="en-US" altLang="ko-KR" sz="1500"/>
              <a:t>Management of the complex cooperation between different types of water users</a:t>
            </a:r>
            <a:r>
              <a:rPr lang="ko-KR" altLang="en-US" sz="1500"/>
              <a:t> </a:t>
            </a:r>
            <a:r>
              <a:rPr lang="en-US" altLang="ko-KR" sz="1500"/>
              <a:t>(A multi-stakeholders’ different purpose or common vision)</a:t>
            </a:r>
            <a:endParaRPr lang="en-US" altLang="ko-KR" sz="1500" dirty="0"/>
          </a:p>
        </p:txBody>
      </p:sp>
      <p:sp>
        <p:nvSpPr>
          <p:cNvPr id="16" name="내용 개체 틀 5">
            <a:extLst>
              <a:ext uri="{FF2B5EF4-FFF2-40B4-BE49-F238E27FC236}">
                <a16:creationId xmlns:a16="http://schemas.microsoft.com/office/drawing/2014/main" id="{AC605344-DD77-4246-AFFB-98F2E1287AE6}"/>
              </a:ext>
            </a:extLst>
          </p:cNvPr>
          <p:cNvSpPr txBox="1">
            <a:spLocks/>
          </p:cNvSpPr>
          <p:nvPr/>
        </p:nvSpPr>
        <p:spPr>
          <a:xfrm>
            <a:off x="5939285" y="853709"/>
            <a:ext cx="2606040" cy="18093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68580" tIns="34290" rIns="68580" bIns="34290" rtlCol="0" anchor="ctr">
            <a:normAutofit fontScale="85000" lnSpcReduction="10000"/>
          </a:bodyPr>
          <a:lstStyle>
            <a:lvl1pPr marL="182880" indent="-182880" algn="l" defTabSz="914400" rtl="0" eaLnBrk="1" latinLnBrk="1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500"/>
              <a:t>Inter-sectoral and inter-actors impact In line with the global paradigm, SDGs</a:t>
            </a:r>
          </a:p>
          <a:p>
            <a:r>
              <a:rPr lang="en-US" altLang="ko-KR" sz="1500"/>
              <a:t>Bridge between technological solutions &amp; political decisions</a:t>
            </a:r>
          </a:p>
          <a:p>
            <a:r>
              <a:rPr lang="en-US" altLang="ko-KR" sz="1500"/>
              <a:t>Governance development of multiple stakeholders (Gov’t, Academia, Research Institute, Corporations, NGOs, Civilians)</a:t>
            </a:r>
            <a:endParaRPr lang="en-US" altLang="ko-KR" sz="15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069FD13-9442-4179-9ED5-C82CB7C9BD74}"/>
              </a:ext>
            </a:extLst>
          </p:cNvPr>
          <p:cNvSpPr txBox="1"/>
          <p:nvPr/>
        </p:nvSpPr>
        <p:spPr>
          <a:xfrm>
            <a:off x="2976373" y="3076700"/>
            <a:ext cx="5568953" cy="15465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1350" dirty="0"/>
              <a:t>Measure the impacts of interactions between different actors and sectors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1350" dirty="0"/>
              <a:t>Confirm the potential of past and post cooperative work to address various local and global water-related challenges.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1350" dirty="0"/>
              <a:t>Develop effective policy, collaborate for equitable outcomes, interdisciplinary approach, bio-physical and geo-political aspects working at both local and international scale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altLang="ko-KR" sz="1350" dirty="0"/>
              <a:t>Deliver outcomes both to water and non-water actors</a:t>
            </a:r>
            <a:endParaRPr lang="ko-KR" altLang="en-US" sz="1350" dirty="0"/>
          </a:p>
        </p:txBody>
      </p:sp>
    </p:spTree>
    <p:extLst>
      <p:ext uri="{BB962C8B-B14F-4D97-AF65-F5344CB8AC3E}">
        <p14:creationId xmlns:p14="http://schemas.microsoft.com/office/powerpoint/2010/main" val="1500633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91925" y="1615337"/>
            <a:ext cx="5486400" cy="2474567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Consistency of planning at the local and regional scale       (Transboundary basin scale), as well as global scale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Comprehensive assessment of water resources and needs from    different actors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Consensus on the creation of common structures to face, among other things, the effects of climate change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Establishment of appropriate mechanisms and governance for the harmonious and common management of these structures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Highlighting the impacts (advantages and benefits) on the development and stability of the decision makers or main actors</a:t>
            </a:r>
            <a:endParaRPr lang="ko-KR" altLang="ko-KR" dirty="0"/>
          </a:p>
          <a:p>
            <a:pPr marL="0" indent="0" algn="just">
              <a:buNone/>
            </a:pP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2024" y="1251286"/>
            <a:ext cx="2125980" cy="2834114"/>
          </a:xfrm>
        </p:spPr>
        <p:txBody>
          <a:bodyPr>
            <a:noAutofit/>
          </a:bodyPr>
          <a:lstStyle/>
          <a:p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</a:rPr>
              <a:t>Joint Vision on Planning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Legal and Institutional Instruments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Technical and Scientific Tools for Sustainable Cooperation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Involvement of the Populations and Civil Society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Funding of Common Projects and Programs and Partnerships</a:t>
            </a:r>
            <a:endParaRPr lang="ko-KR" altLang="en-US" sz="15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79053"/>
            <a:ext cx="1275525" cy="384168"/>
          </a:xfrm>
          <a:prstGeom prst="rect">
            <a:avLst/>
          </a:prstGeom>
        </p:spPr>
      </p:pic>
      <p:grpSp>
        <p:nvGrpSpPr>
          <p:cNvPr id="7" name="Groupe 6">
            <a:extLst>
              <a:ext uri="{FF2B5EF4-FFF2-40B4-BE49-F238E27FC236}">
                <a16:creationId xmlns:a16="http://schemas.microsoft.com/office/drawing/2014/main" id="{97044234-2578-4635-B1C1-8E89772B2533}"/>
              </a:ext>
            </a:extLst>
          </p:cNvPr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>
              <a:extLst>
                <a:ext uri="{FF2B5EF4-FFF2-40B4-BE49-F238E27FC236}">
                  <a16:creationId xmlns:a16="http://schemas.microsoft.com/office/drawing/2014/main" id="{9F21A795-9AFC-4ADF-B471-DC08485604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035582F8-C85E-44D8-B4FF-A949735DC42D}"/>
                </a:ext>
              </a:extLst>
            </p:cNvPr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3" name="제목 1">
            <a:extLst>
              <a:ext uri="{FF2B5EF4-FFF2-40B4-BE49-F238E27FC236}">
                <a16:creationId xmlns:a16="http://schemas.microsoft.com/office/drawing/2014/main" id="{7BA0F34F-28A5-488B-80B1-F27AA2BC0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08" y="749208"/>
            <a:ext cx="2125980" cy="462614"/>
          </a:xfrm>
        </p:spPr>
        <p:txBody>
          <a:bodyPr>
            <a:normAutofit fontScale="90000"/>
          </a:bodyPr>
          <a:lstStyle/>
          <a:p>
            <a:r>
              <a:rPr lang="en-US" altLang="ko-KR" sz="2800" dirty="0">
                <a:solidFill>
                  <a:srgbClr val="0070C0"/>
                </a:solidFill>
                <a:latin typeface="Britannic Bold" panose="020B0903060703020204" pitchFamily="34" charset="0"/>
              </a:rPr>
              <a:t>MAIN ISSUES</a:t>
            </a:r>
            <a:endParaRPr lang="ko-KR" altLang="en-US" sz="28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90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178308" y="749208"/>
            <a:ext cx="2125980" cy="462614"/>
          </a:xfrm>
        </p:spPr>
        <p:txBody>
          <a:bodyPr>
            <a:normAutofit fontScale="90000"/>
          </a:bodyPr>
          <a:lstStyle/>
          <a:p>
            <a:r>
              <a:rPr lang="en-US" altLang="ko-KR" sz="2800" dirty="0">
                <a:solidFill>
                  <a:srgbClr val="0070C0"/>
                </a:solidFill>
                <a:latin typeface="Britannic Bold" panose="020B0903060703020204" pitchFamily="34" charset="0"/>
              </a:rPr>
              <a:t>MAIN ISSUES</a:t>
            </a:r>
            <a:endParaRPr lang="ko-KR" altLang="en-US" sz="2800" b="1" dirty="0">
              <a:solidFill>
                <a:srgbClr val="660066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00934" y="1034383"/>
            <a:ext cx="5486400" cy="341726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l"/>
            </a:pPr>
            <a:r>
              <a:rPr lang="en-US" altLang="ko-KR" dirty="0"/>
              <a:t> Accession to the Global Water Conventions (1992, 1997)</a:t>
            </a:r>
            <a:endParaRPr lang="ko-KR" altLang="ko-KR" dirty="0"/>
          </a:p>
          <a:p>
            <a:pPr algn="just">
              <a:buFont typeface="Wingdings" panose="05000000000000000000" pitchFamily="2" charset="2"/>
              <a:buChar char="l"/>
            </a:pPr>
            <a:r>
              <a:rPr lang="en-US" altLang="ko-KR" dirty="0"/>
              <a:t>The establishment of negotiated the issue related agreements which are fair and robust </a:t>
            </a:r>
            <a:endParaRPr lang="ko-KR" altLang="ko-KR" dirty="0"/>
          </a:p>
          <a:p>
            <a:pPr algn="just">
              <a:buFont typeface="Wingdings" panose="05000000000000000000" pitchFamily="2" charset="2"/>
              <a:buChar char="l"/>
            </a:pPr>
            <a:r>
              <a:rPr lang="en-US" altLang="ko-KR" dirty="0"/>
              <a:t>The creation of a governance body like Transboundary River Basin Organization (RBO) (with partial delegation of sovereignty over the management of resources) for a solidary management adapted to the geopolitical context</a:t>
            </a:r>
            <a:endParaRPr lang="ko-KR" altLang="ko-KR" dirty="0"/>
          </a:p>
          <a:p>
            <a:pPr algn="just">
              <a:buFont typeface="Wingdings" panose="05000000000000000000" pitchFamily="2" charset="2"/>
              <a:buChar char="l"/>
            </a:pPr>
            <a:r>
              <a:rPr lang="en-US" altLang="ko-KR" dirty="0"/>
              <a:t>The adoption of a special status of shared resources and common structures defined and accepted by all  </a:t>
            </a:r>
            <a:endParaRPr lang="ko-KR" altLang="ko-KR" dirty="0"/>
          </a:p>
          <a:p>
            <a:pPr algn="just">
              <a:buFont typeface="Wingdings" panose="05000000000000000000" pitchFamily="2" charset="2"/>
              <a:buChar char="l"/>
            </a:pPr>
            <a:r>
              <a:rPr lang="en-US" altLang="ko-KR" dirty="0"/>
              <a:t>The development and validation of a dispute settlement mechanism (role of RBOs and alternative mechanisms)</a:t>
            </a:r>
            <a:endParaRPr lang="ko-KR" altLang="ko-KR" dirty="0"/>
          </a:p>
          <a:p>
            <a:pPr algn="just">
              <a:buFont typeface="Wingdings" panose="05000000000000000000" pitchFamily="2" charset="2"/>
              <a:buChar char="l"/>
            </a:pPr>
            <a:r>
              <a:rPr lang="en-US" altLang="ko-KR" dirty="0"/>
              <a:t>Strengthening and better coherence of tools and funding mechanisms for multi-actor cooperation, including international cooperation (e.g. for climate issues)</a:t>
            </a:r>
            <a:endParaRPr lang="ko-KR" altLang="ko-KR" dirty="0"/>
          </a:p>
        </p:txBody>
      </p:sp>
      <p:sp>
        <p:nvSpPr>
          <p:cNvPr id="9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2024" y="1251286"/>
            <a:ext cx="2125980" cy="2834114"/>
          </a:xfrm>
        </p:spPr>
        <p:txBody>
          <a:bodyPr>
            <a:noAutofit/>
          </a:bodyPr>
          <a:lstStyle/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Joint Vision on Planning</a:t>
            </a:r>
          </a:p>
          <a:p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</a:rPr>
              <a:t>Legal and Institutional Instruments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Technical and Scientific Tools for Sustainable Cooperation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Involvement of the Populations and Civil Society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Funding of Common Projects and Programs and Partnerships</a:t>
            </a:r>
            <a:endParaRPr lang="ko-KR" altLang="en-US" sz="15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91084"/>
            <a:ext cx="1275525" cy="384168"/>
          </a:xfrm>
          <a:prstGeom prst="rect">
            <a:avLst/>
          </a:prstGeom>
        </p:spPr>
      </p:pic>
      <p:grpSp>
        <p:nvGrpSpPr>
          <p:cNvPr id="7" name="Groupe 6">
            <a:extLst>
              <a:ext uri="{FF2B5EF4-FFF2-40B4-BE49-F238E27FC236}">
                <a16:creationId xmlns:a16="http://schemas.microsoft.com/office/drawing/2014/main" id="{58C1010D-D21A-44C1-9855-3391DF1EBB1E}"/>
              </a:ext>
            </a:extLst>
          </p:cNvPr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>
              <a:extLst>
                <a:ext uri="{FF2B5EF4-FFF2-40B4-BE49-F238E27FC236}">
                  <a16:creationId xmlns:a16="http://schemas.microsoft.com/office/drawing/2014/main" id="{F71F5237-669B-4207-8BE4-F975DFD0EF5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0" name="ZoneTexte 8">
              <a:extLst>
                <a:ext uri="{FF2B5EF4-FFF2-40B4-BE49-F238E27FC236}">
                  <a16:creationId xmlns:a16="http://schemas.microsoft.com/office/drawing/2014/main" id="{EFA4D8AF-0F9C-4AF9-982A-899F52B781C6}"/>
                </a:ext>
              </a:extLst>
            </p:cNvPr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4872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178308" y="749208"/>
            <a:ext cx="2125980" cy="462614"/>
          </a:xfrm>
        </p:spPr>
        <p:txBody>
          <a:bodyPr>
            <a:normAutofit fontScale="90000"/>
          </a:bodyPr>
          <a:lstStyle/>
          <a:p>
            <a:r>
              <a:rPr lang="en-US" altLang="ko-KR" sz="2800" dirty="0">
                <a:solidFill>
                  <a:srgbClr val="0070C0"/>
                </a:solidFill>
                <a:latin typeface="Britannic Bold" panose="020B0903060703020204" pitchFamily="34" charset="0"/>
              </a:rPr>
              <a:t>MAIN ISSUES</a:t>
            </a:r>
            <a:endParaRPr lang="ko-KR" altLang="en-US" sz="2700" b="1" dirty="0">
              <a:solidFill>
                <a:srgbClr val="660066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Development of appropriate models and tools for resource     assessment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Development of models or keys for distributing the potentials generated by the structures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Adoption of appropriate tools for decision-making support in the management of joint structures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Establishment of water information systems for the monitoring basins and resources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Making regular assessments of environmental and social impacts 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Establishment of performance indicators, especially to assess the quality of governance on the issues need to be dealt within cooperation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Strengthening platforms for the exchange of information and technologies in cooperation projects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Strengthening the research-technology-public policy interface</a:t>
            </a:r>
            <a:endParaRPr lang="ko-KR" altLang="ko-KR" dirty="0"/>
          </a:p>
        </p:txBody>
      </p:sp>
      <p:sp>
        <p:nvSpPr>
          <p:cNvPr id="10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2024" y="1251286"/>
            <a:ext cx="2125980" cy="2834114"/>
          </a:xfrm>
        </p:spPr>
        <p:txBody>
          <a:bodyPr>
            <a:noAutofit/>
          </a:bodyPr>
          <a:lstStyle/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Joint Vision on Planning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Legal and Institutional Instruments</a:t>
            </a:r>
          </a:p>
          <a:p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</a:rPr>
              <a:t>Technical and Scientific Tools for Sustainable Cooperation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Involvement of the Populations and Civil Society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Funding of Common Projects and Programs and Partnerships</a:t>
            </a:r>
            <a:endParaRPr lang="ko-KR" altLang="en-US" sz="15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79053"/>
            <a:ext cx="1275525" cy="384168"/>
          </a:xfrm>
          <a:prstGeom prst="rect">
            <a:avLst/>
          </a:prstGeom>
        </p:spPr>
      </p:pic>
      <p:grpSp>
        <p:nvGrpSpPr>
          <p:cNvPr id="6" name="Groupe 6">
            <a:extLst>
              <a:ext uri="{FF2B5EF4-FFF2-40B4-BE49-F238E27FC236}">
                <a16:creationId xmlns:a16="http://schemas.microsoft.com/office/drawing/2014/main" id="{799E10D8-A5A2-469D-9993-0529EE29E9E5}"/>
              </a:ext>
            </a:extLst>
          </p:cNvPr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7" name="Picture 5" descr="Picture 5">
              <a:extLst>
                <a:ext uri="{FF2B5EF4-FFF2-40B4-BE49-F238E27FC236}">
                  <a16:creationId xmlns:a16="http://schemas.microsoft.com/office/drawing/2014/main" id="{CB443C62-D4F6-4917-BA0A-C9C94031D1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8" name="ZoneTexte 8">
              <a:extLst>
                <a:ext uri="{FF2B5EF4-FFF2-40B4-BE49-F238E27FC236}">
                  <a16:creationId xmlns:a16="http://schemas.microsoft.com/office/drawing/2014/main" id="{7BA59543-837F-4D1F-B1AD-0FCE51B8B67A}"/>
                </a:ext>
              </a:extLst>
            </p:cNvPr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8628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00934" y="1282127"/>
            <a:ext cx="5486400" cy="258267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endParaRPr lang="en-US" altLang="ko-KR" sz="1600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sz="1600" dirty="0"/>
              <a:t>Establishment of dialogue frameworks involving different scales (regional, national, local and international),</a:t>
            </a:r>
            <a:endParaRPr lang="ko-KR" altLang="ko-KR" sz="1600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sz="1600" dirty="0"/>
              <a:t> The institutionalization of platforms for exchange of experience and good practices,</a:t>
            </a:r>
            <a:endParaRPr lang="ko-KR" altLang="ko-KR" sz="1600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sz="1600" dirty="0"/>
              <a:t> The generalization of grassroots consultation for Major Joint Projects,</a:t>
            </a:r>
            <a:endParaRPr lang="ko-KR" altLang="ko-KR" sz="1600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sz="1600" dirty="0"/>
              <a:t> The systematic involvement of civil society organizations and the economic sector, which constitute real relays for users and some international organizations.</a:t>
            </a:r>
            <a:endParaRPr lang="ko-KR" altLang="ko-KR" sz="160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2024" y="1251286"/>
            <a:ext cx="2125980" cy="2834114"/>
          </a:xfrm>
        </p:spPr>
        <p:txBody>
          <a:bodyPr>
            <a:noAutofit/>
          </a:bodyPr>
          <a:lstStyle/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Joint Vision on Planning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Legal and Institutional Instruments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Technical and Scientific Tools for Sustainable Cooperation</a:t>
            </a:r>
          </a:p>
          <a:p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</a:rPr>
              <a:t>Involvement of the Populations and Civil Society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Funding of Common Projects and Programs and Partnerships</a:t>
            </a:r>
            <a:endParaRPr lang="ko-KR" altLang="en-US" sz="15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79053"/>
            <a:ext cx="1275525" cy="384168"/>
          </a:xfrm>
          <a:prstGeom prst="rect">
            <a:avLst/>
          </a:prstGeom>
        </p:spPr>
      </p:pic>
      <p:grpSp>
        <p:nvGrpSpPr>
          <p:cNvPr id="6" name="Groupe 6">
            <a:extLst>
              <a:ext uri="{FF2B5EF4-FFF2-40B4-BE49-F238E27FC236}">
                <a16:creationId xmlns:a16="http://schemas.microsoft.com/office/drawing/2014/main" id="{AC49134D-262C-404B-BB3B-6BA39871C924}"/>
              </a:ext>
            </a:extLst>
          </p:cNvPr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7" name="Picture 5" descr="Picture 5">
              <a:extLst>
                <a:ext uri="{FF2B5EF4-FFF2-40B4-BE49-F238E27FC236}">
                  <a16:creationId xmlns:a16="http://schemas.microsoft.com/office/drawing/2014/main" id="{06B67009-22AE-49B7-941B-53C78C20DE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8" name="ZoneTexte 8">
              <a:extLst>
                <a:ext uri="{FF2B5EF4-FFF2-40B4-BE49-F238E27FC236}">
                  <a16:creationId xmlns:a16="http://schemas.microsoft.com/office/drawing/2014/main" id="{D85C770D-5C34-4F53-BE82-6B095AF91241}"/>
                </a:ext>
              </a:extLst>
            </p:cNvPr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2" name="제목 1">
            <a:extLst>
              <a:ext uri="{FF2B5EF4-FFF2-40B4-BE49-F238E27FC236}">
                <a16:creationId xmlns:a16="http://schemas.microsoft.com/office/drawing/2014/main" id="{B71E4EED-A97E-40BD-B1AB-5087EDD30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08" y="749208"/>
            <a:ext cx="2125980" cy="462614"/>
          </a:xfrm>
        </p:spPr>
        <p:txBody>
          <a:bodyPr>
            <a:normAutofit fontScale="90000"/>
          </a:bodyPr>
          <a:lstStyle/>
          <a:p>
            <a:r>
              <a:rPr lang="en-US" altLang="ko-KR" sz="2800" dirty="0">
                <a:solidFill>
                  <a:srgbClr val="0070C0"/>
                </a:solidFill>
                <a:latin typeface="Britannic Bold" panose="020B0903060703020204" pitchFamily="34" charset="0"/>
              </a:rPr>
              <a:t>MAIN ISSUES</a:t>
            </a:r>
            <a:endParaRPr lang="ko-KR" altLang="en-US" sz="27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281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00934" y="1211822"/>
            <a:ext cx="5486400" cy="3280168"/>
          </a:xfrm>
        </p:spPr>
        <p:txBody>
          <a:bodyPr/>
          <a:lstStyle/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Way to ensure sustainable financing of multilateral governance such as transboundary river basin organizations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Growing need for financial resources, particularly for the construction of structural infrastructure (dams, hydropower plants, dikes, etc.);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Development of project implementation capacities in a complex environment (different administration and legislations);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Advocacy with major funding institutions for setting up direct financing mechanisms for cooperative groups such as RBOs;</a:t>
            </a:r>
            <a:endParaRPr lang="ko-KR" altLang="ko-KR" dirty="0"/>
          </a:p>
          <a:p>
            <a:pPr lvl="0" algn="just">
              <a:buFont typeface="Wingdings" panose="05000000000000000000" pitchFamily="2" charset="2"/>
              <a:buChar char="l"/>
            </a:pPr>
            <a:r>
              <a:rPr lang="en-US" altLang="ko-KR" dirty="0"/>
              <a:t> Awareness raising of technical and financial partners with regard to the pace of funding which is often very slow resulting in delays in the development</a:t>
            </a:r>
            <a:endParaRPr lang="ko-KR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2024" y="1251286"/>
            <a:ext cx="2125980" cy="3361254"/>
          </a:xfrm>
        </p:spPr>
        <p:txBody>
          <a:bodyPr>
            <a:noAutofit/>
          </a:bodyPr>
          <a:lstStyle/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Joint Vision on Planning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Legal and Institutional Instruments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Technical and Scientific Tools for Sustainable Cooperation</a:t>
            </a:r>
          </a:p>
          <a:p>
            <a:r>
              <a:rPr lang="en-US" altLang="ko-KR" sz="1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Involvement of the Populations and Civil Society</a:t>
            </a:r>
          </a:p>
          <a:p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</a:rPr>
              <a:t>Funding of Common Projects and Programs and Partnerships</a:t>
            </a:r>
            <a:endParaRPr lang="ko-KR" altLang="en-US" sz="15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79053"/>
            <a:ext cx="1275525" cy="384168"/>
          </a:xfrm>
          <a:prstGeom prst="rect">
            <a:avLst/>
          </a:prstGeom>
        </p:spPr>
      </p:pic>
      <p:grpSp>
        <p:nvGrpSpPr>
          <p:cNvPr id="6" name="Groupe 6">
            <a:extLst>
              <a:ext uri="{FF2B5EF4-FFF2-40B4-BE49-F238E27FC236}">
                <a16:creationId xmlns:a16="http://schemas.microsoft.com/office/drawing/2014/main" id="{7BBAB374-0074-4907-B83A-0A86EAD3D60C}"/>
              </a:ext>
            </a:extLst>
          </p:cNvPr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7" name="Picture 5" descr="Picture 5">
              <a:extLst>
                <a:ext uri="{FF2B5EF4-FFF2-40B4-BE49-F238E27FC236}">
                  <a16:creationId xmlns:a16="http://schemas.microsoft.com/office/drawing/2014/main" id="{7A142065-152E-4123-97CF-FDB43728D7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8" name="ZoneTexte 8">
              <a:extLst>
                <a:ext uri="{FF2B5EF4-FFF2-40B4-BE49-F238E27FC236}">
                  <a16:creationId xmlns:a16="http://schemas.microsoft.com/office/drawing/2014/main" id="{ECB12B18-63E5-4543-B296-FBD975278F66}"/>
                </a:ext>
              </a:extLst>
            </p:cNvPr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4" name="제목 1">
            <a:extLst>
              <a:ext uri="{FF2B5EF4-FFF2-40B4-BE49-F238E27FC236}">
                <a16:creationId xmlns:a16="http://schemas.microsoft.com/office/drawing/2014/main" id="{9D8278F3-9BE8-4475-8D2C-6F60E24B3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08" y="749208"/>
            <a:ext cx="2125980" cy="462614"/>
          </a:xfrm>
        </p:spPr>
        <p:txBody>
          <a:bodyPr>
            <a:normAutofit fontScale="90000"/>
          </a:bodyPr>
          <a:lstStyle/>
          <a:p>
            <a:r>
              <a:rPr lang="en-US" altLang="ko-KR" sz="2800" dirty="0">
                <a:solidFill>
                  <a:srgbClr val="0070C0"/>
                </a:solidFill>
                <a:latin typeface="Britannic Bold" panose="020B0903060703020204" pitchFamily="34" charset="0"/>
              </a:rPr>
              <a:t>MAIN ISSUES</a:t>
            </a:r>
            <a:endParaRPr lang="ko-KR" altLang="en-US" sz="27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888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28650" y="1517994"/>
            <a:ext cx="7936249" cy="2812932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ko-KR" dirty="0"/>
              <a:t> Inclusiveness of the Multiple Stakeholders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ko-KR" dirty="0"/>
              <a:t>Government, Academia, Research organization, Corporation, NGOs, Civil Society, Youth,  Gender, etc. </a:t>
            </a:r>
          </a:p>
          <a:p>
            <a:pPr marL="257175" lvl="1" indent="0">
              <a:buNone/>
            </a:pPr>
            <a:endParaRPr lang="en-US" altLang="ko-KR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ko-KR" dirty="0"/>
              <a:t> Inter-sectoral : engineers- policy makers, water and non-water actors</a:t>
            </a:r>
          </a:p>
          <a:p>
            <a:pPr marL="0" indent="0">
              <a:buNone/>
            </a:pPr>
            <a:endParaRPr lang="en-US" altLang="ko-KR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ko-KR" dirty="0"/>
              <a:t> Inter-regional : considering geo-political aspects</a:t>
            </a:r>
          </a:p>
          <a:p>
            <a:pPr marL="0" indent="0">
              <a:buNone/>
            </a:pPr>
            <a:endParaRPr lang="en-US" altLang="ko-KR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ko-KR" dirty="0"/>
              <a:t> Various scale : local and international</a:t>
            </a:r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79053"/>
            <a:ext cx="1275525" cy="384168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2ECB992F-9009-433A-BADB-6508785FFC4F}"/>
              </a:ext>
            </a:extLst>
          </p:cNvPr>
          <p:cNvSpPr txBox="1">
            <a:spLocks/>
          </p:cNvSpPr>
          <p:nvPr/>
        </p:nvSpPr>
        <p:spPr>
          <a:xfrm>
            <a:off x="178308" y="749208"/>
            <a:ext cx="2125980" cy="462614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200" b="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2500" b="1" dirty="0">
              <a:solidFill>
                <a:srgbClr val="660066"/>
              </a:solidFill>
            </a:endParaRPr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558D4248-FF23-4FB7-B72C-6CFEF696F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35149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0070C0"/>
                </a:solidFill>
                <a:latin typeface="Britannic Bold" panose="020B0903060703020204" pitchFamily="34" charset="0"/>
              </a:rPr>
              <a:t>STAKEHOLDERS</a:t>
            </a:r>
            <a:endParaRPr lang="ko-KR" altLang="en-US" b="1" dirty="0">
              <a:solidFill>
                <a:srgbClr val="660066"/>
              </a:solidFill>
            </a:endParaRPr>
          </a:p>
        </p:txBody>
      </p:sp>
      <p:grpSp>
        <p:nvGrpSpPr>
          <p:cNvPr id="8" name="Groupe 6">
            <a:extLst>
              <a:ext uri="{FF2B5EF4-FFF2-40B4-BE49-F238E27FC236}">
                <a16:creationId xmlns:a16="http://schemas.microsoft.com/office/drawing/2014/main" id="{6CAB75D3-3A46-4843-BB85-6982986EE849}"/>
              </a:ext>
            </a:extLst>
          </p:cNvPr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9" name="Picture 5" descr="Picture 5">
              <a:extLst>
                <a:ext uri="{FF2B5EF4-FFF2-40B4-BE49-F238E27FC236}">
                  <a16:creationId xmlns:a16="http://schemas.microsoft.com/office/drawing/2014/main" id="{909D82A8-4AF3-4053-9D7B-712914949B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0" name="ZoneTexte 8">
              <a:extLst>
                <a:ext uri="{FF2B5EF4-FFF2-40B4-BE49-F238E27FC236}">
                  <a16:creationId xmlns:a16="http://schemas.microsoft.com/office/drawing/2014/main" id="{5574C515-9EFC-4F1C-BE8B-CC2F120E23D6}"/>
                </a:ext>
              </a:extLst>
            </p:cNvPr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7332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35149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0070C0"/>
                </a:solidFill>
                <a:latin typeface="Britannic Bold" panose="020B0903060703020204" pitchFamily="34" charset="0"/>
              </a:rPr>
              <a:t>EXPECTED OUTCOMES</a:t>
            </a:r>
            <a:endParaRPr lang="ko-KR" altLang="en-US" b="1" dirty="0">
              <a:solidFill>
                <a:srgbClr val="660066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64852" y="1268017"/>
            <a:ext cx="7650498" cy="336470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l"/>
            </a:pPr>
            <a:r>
              <a:rPr lang="en-US" altLang="ko-KR" dirty="0"/>
              <a:t> Tools for Promoting and disseminating good practice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altLang="ko-KR" dirty="0"/>
              <a:t>Shared “ Handbooks “ of good management, Innovative tools or                                                               training devices, a pledge or declaration for disseminating the key messages</a:t>
            </a:r>
          </a:p>
          <a:p>
            <a:pPr algn="just">
              <a:buFont typeface="Wingdings" panose="05000000000000000000" pitchFamily="2" charset="2"/>
              <a:buChar char="l"/>
            </a:pPr>
            <a:r>
              <a:rPr lang="en-US" altLang="ko-KR" dirty="0"/>
              <a:t> A shared and operational document of recommendations on public policies for water resources management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altLang="ko-KR" dirty="0"/>
              <a:t> Summary document with operational recommendations for policy makers(not political document)</a:t>
            </a:r>
          </a:p>
          <a:p>
            <a:pPr algn="just">
              <a:buFont typeface="Wingdings" panose="05000000000000000000" pitchFamily="2" charset="2"/>
              <a:buChar char="l"/>
            </a:pPr>
            <a:r>
              <a:rPr lang="en-US" altLang="ko-KR" dirty="0"/>
              <a:t> Enhanced support mechanisms for the emergence of projects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altLang="ko-KR" dirty="0"/>
              <a:t> Strengthen existing schemes / Create new ones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altLang="ko-KR" dirty="0"/>
              <a:t> Incubation of projects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altLang="ko-KR" dirty="0"/>
              <a:t> Peer to peer inter twinning schemes  to share the practices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236" y="144763"/>
            <a:ext cx="1275525" cy="384168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1AE03820-6EF6-46B1-8B86-4B93756B1882}"/>
              </a:ext>
            </a:extLst>
          </p:cNvPr>
          <p:cNvSpPr txBox="1">
            <a:spLocks/>
          </p:cNvSpPr>
          <p:nvPr/>
        </p:nvSpPr>
        <p:spPr>
          <a:xfrm>
            <a:off x="178308" y="749208"/>
            <a:ext cx="2125980" cy="462614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200" b="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2500" b="1" dirty="0">
              <a:solidFill>
                <a:srgbClr val="660066"/>
              </a:solidFill>
            </a:endParaRPr>
          </a:p>
        </p:txBody>
      </p:sp>
      <p:grpSp>
        <p:nvGrpSpPr>
          <p:cNvPr id="6" name="Groupe 6">
            <a:extLst>
              <a:ext uri="{FF2B5EF4-FFF2-40B4-BE49-F238E27FC236}">
                <a16:creationId xmlns:a16="http://schemas.microsoft.com/office/drawing/2014/main" id="{4B7A7911-6E36-43AA-B151-BBB03666338B}"/>
              </a:ext>
            </a:extLst>
          </p:cNvPr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7" name="Picture 5" descr="Picture 5">
              <a:extLst>
                <a:ext uri="{FF2B5EF4-FFF2-40B4-BE49-F238E27FC236}">
                  <a16:creationId xmlns:a16="http://schemas.microsoft.com/office/drawing/2014/main" id="{D8C720D4-6A2C-45B0-8042-2B1C5CCFC9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8" name="ZoneTexte 8">
              <a:extLst>
                <a:ext uri="{FF2B5EF4-FFF2-40B4-BE49-F238E27FC236}">
                  <a16:creationId xmlns:a16="http://schemas.microsoft.com/office/drawing/2014/main" id="{BB2A1BD9-F59F-4B00-9D75-CCE1DE1ADBDA}"/>
                </a:ext>
              </a:extLst>
            </p:cNvPr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28790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1488</Words>
  <Application>Microsoft Office PowerPoint</Application>
  <PresentationFormat>On-screen Show (16:9)</PresentationFormat>
  <Paragraphs>197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Arial Rounded MT Bold</vt:lpstr>
      <vt:lpstr>Bookman Old Style</vt:lpstr>
      <vt:lpstr>Britannic Bold</vt:lpstr>
      <vt:lpstr>Broadway</vt:lpstr>
      <vt:lpstr>Calibri</vt:lpstr>
      <vt:lpstr>Calibri Light</vt:lpstr>
      <vt:lpstr>Helvetica</vt:lpstr>
      <vt:lpstr>Times New Roman</vt:lpstr>
      <vt:lpstr>Wingdings</vt:lpstr>
      <vt:lpstr>Wingdings 2</vt:lpstr>
      <vt:lpstr>Thème Office</vt:lpstr>
      <vt:lpstr>PowerPoint Presentation</vt:lpstr>
      <vt:lpstr>PERIMETER</vt:lpstr>
      <vt:lpstr>MAIN ISSUES</vt:lpstr>
      <vt:lpstr>MAIN ISSUES</vt:lpstr>
      <vt:lpstr>MAIN ISSUES</vt:lpstr>
      <vt:lpstr>MAIN ISSUES</vt:lpstr>
      <vt:lpstr>MAIN ISSUES</vt:lpstr>
      <vt:lpstr>STAKEHOLDERS</vt:lpstr>
      <vt:lpstr>EXPECTED OUTCOMES</vt:lpstr>
      <vt:lpstr>KEY MILESTONES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Forum au PR</dc:title>
  <dc:subject>Etat d'avancement</dc:subject>
  <dc:creator>Dr Mohamed DIATTA</dc:creator>
  <cp:lastModifiedBy>Camille Giscard d’Estaing</cp:lastModifiedBy>
  <cp:revision>139</cp:revision>
  <dcterms:modified xsi:type="dcterms:W3CDTF">2019-06-20T11:05:44Z</dcterms:modified>
</cp:coreProperties>
</file>