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87" r:id="rId3"/>
    <p:sldId id="311" r:id="rId4"/>
    <p:sldId id="314" r:id="rId5"/>
    <p:sldId id="315" r:id="rId6"/>
    <p:sldId id="312" r:id="rId7"/>
    <p:sldId id="313" r:id="rId8"/>
    <p:sldId id="276" r:id="rId9"/>
  </p:sldIdLst>
  <p:sldSz cx="9144000" cy="5143500" type="screen16x9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31" autoAdjust="0"/>
    <p:restoredTop sz="93041"/>
  </p:normalViewPr>
  <p:slideViewPr>
    <p:cSldViewPr snapToGrid="0">
      <p:cViewPr varScale="1">
        <p:scale>
          <a:sx n="79" d="100"/>
          <a:sy n="79" d="100"/>
        </p:scale>
        <p:origin x="456" y="1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1483109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1pPr>
    <a:lvl2pPr indent="228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2pPr>
    <a:lvl3pPr indent="457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3pPr>
    <a:lvl4pPr indent="685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4pPr>
    <a:lvl5pPr indent="9144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5pPr>
    <a:lvl6pPr indent="11430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6pPr>
    <a:lvl7pPr indent="13716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7pPr>
    <a:lvl8pPr indent="16002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8pPr>
    <a:lvl9pPr indent="1828800" latinLnBrk="0">
      <a:spcBef>
        <a:spcPts val="400"/>
      </a:spcBef>
      <a:defRPr sz="1200">
        <a:latin typeface="+mj-lt"/>
        <a:ea typeface="+mj-ea"/>
        <a:cs typeface="+mj-cs"/>
        <a:sym typeface="Times New Roman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21" name="Texte niveau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22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e du titre"/>
          <p:cNvSpPr txBox="1">
            <a:spLocks noGrp="1"/>
          </p:cNvSpPr>
          <p:nvPr>
            <p:ph type="title"/>
          </p:nvPr>
        </p:nvSpPr>
        <p:spPr>
          <a:xfrm>
            <a:off x="623888" y="1282305"/>
            <a:ext cx="7886701" cy="2139553"/>
          </a:xfrm>
          <a:prstGeom prst="rect">
            <a:avLst/>
          </a:prstGeom>
        </p:spPr>
        <p:txBody>
          <a:bodyPr anchor="b"/>
          <a:lstStyle>
            <a:lvl1pPr>
              <a:defRPr sz="3375"/>
            </a:lvl1pPr>
          </a:lstStyle>
          <a:p>
            <a:r>
              <a:t>Texte du titre</a:t>
            </a:r>
          </a:p>
        </p:txBody>
      </p:sp>
      <p:sp>
        <p:nvSpPr>
          <p:cNvPr id="30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3888" y="3442098"/>
            <a:ext cx="7886701" cy="112514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350">
                <a:solidFill>
                  <a:srgbClr val="888888"/>
                </a:solidFill>
              </a:defRPr>
            </a:lvl1pPr>
            <a:lvl2pPr marL="0" indent="257175">
              <a:buSzTx/>
              <a:buFontTx/>
              <a:buNone/>
              <a:defRPr sz="1350">
                <a:solidFill>
                  <a:srgbClr val="888888"/>
                </a:solidFill>
              </a:defRPr>
            </a:lvl2pPr>
            <a:lvl3pPr marL="0" indent="514350">
              <a:buSzTx/>
              <a:buFontTx/>
              <a:buNone/>
              <a:defRPr sz="1350">
                <a:solidFill>
                  <a:srgbClr val="888888"/>
                </a:solidFill>
              </a:defRPr>
            </a:lvl3pPr>
            <a:lvl4pPr marL="0" indent="771525">
              <a:buSzTx/>
              <a:buFontTx/>
              <a:buNone/>
              <a:defRPr sz="1350">
                <a:solidFill>
                  <a:srgbClr val="888888"/>
                </a:solidFill>
              </a:defRPr>
            </a:lvl4pPr>
            <a:lvl5pPr marL="0" indent="1028700">
              <a:buSzTx/>
              <a:buFontTx/>
              <a:buNone/>
              <a:defRPr sz="1350">
                <a:solidFill>
                  <a:srgbClr val="888888"/>
                </a:solidFill>
              </a:defRPr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31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39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</p:spPr>
        <p:txBody>
          <a:bodyPr/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e du titre"/>
          <p:cNvSpPr txBox="1">
            <a:spLocks noGrp="1"/>
          </p:cNvSpPr>
          <p:nvPr>
            <p:ph type="title"/>
          </p:nvPr>
        </p:nvSpPr>
        <p:spPr>
          <a:xfrm>
            <a:off x="629842" y="273844"/>
            <a:ext cx="7886701" cy="994173"/>
          </a:xfrm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48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2" y="1260873"/>
            <a:ext cx="3868341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350" b="1"/>
            </a:lvl1pPr>
            <a:lvl2pPr marL="0" indent="257175">
              <a:buSzTx/>
              <a:buFontTx/>
              <a:buNone/>
              <a:defRPr sz="1350" b="1"/>
            </a:lvl2pPr>
            <a:lvl3pPr marL="0" indent="514350">
              <a:buSzTx/>
              <a:buFontTx/>
              <a:buNone/>
              <a:defRPr sz="1350" b="1"/>
            </a:lvl3pPr>
            <a:lvl4pPr marL="0" indent="771525">
              <a:buSzTx/>
              <a:buFontTx/>
              <a:buNone/>
              <a:defRPr sz="1350" b="1"/>
            </a:lvl4pPr>
            <a:lvl5pPr marL="0" indent="1028700">
              <a:buSzTx/>
              <a:buFontTx/>
              <a:buNone/>
              <a:defRPr sz="1350" b="1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9" name="Espace réservé du texte 4"/>
          <p:cNvSpPr>
            <a:spLocks noGrp="1"/>
          </p:cNvSpPr>
          <p:nvPr>
            <p:ph type="body" sz="quarter" idx="13"/>
          </p:nvPr>
        </p:nvSpPr>
        <p:spPr>
          <a:xfrm>
            <a:off x="4629150" y="1260873"/>
            <a:ext cx="3887393" cy="61793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1800" b="1"/>
            </a:lvl1pPr>
          </a:lstStyle>
          <a:p>
            <a:pPr marL="0" indent="0">
              <a:buSzTx/>
              <a:buFontTx/>
              <a:buNone/>
              <a:defRPr sz="1800" b="1"/>
            </a:pPr>
            <a:endParaRPr/>
          </a:p>
        </p:txBody>
      </p:sp>
      <p:sp>
        <p:nvSpPr>
          <p:cNvPr id="50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exte du titr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Texte du titre</a:t>
            </a:r>
          </a:p>
        </p:txBody>
      </p:sp>
      <p:sp>
        <p:nvSpPr>
          <p:cNvPr id="58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73" name="Texte niveau 1…"/>
          <p:cNvSpPr txBox="1">
            <a:spLocks noGrp="1"/>
          </p:cNvSpPr>
          <p:nvPr>
            <p:ph type="body" sz="half" idx="1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 marL="404132" indent="-146957">
              <a:defRPr sz="1800"/>
            </a:lvl2pPr>
            <a:lvl3pPr marL="685800" indent="-171450">
              <a:defRPr sz="1800"/>
            </a:lvl3pPr>
            <a:lvl4pPr marL="977264" indent="-205739">
              <a:defRPr sz="1800"/>
            </a:lvl4pPr>
            <a:lvl5pPr marL="1234440" indent="-205740">
              <a:defRPr sz="18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74" name="Espace réservé du texte 3"/>
          <p:cNvSpPr>
            <a:spLocks noGrp="1"/>
          </p:cNvSpPr>
          <p:nvPr>
            <p:ph type="body" sz="quarter" idx="13"/>
          </p:nvPr>
        </p:nvSpPr>
        <p:spPr>
          <a:xfrm>
            <a:off x="629840" y="1543050"/>
            <a:ext cx="2949180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200"/>
            </a:lvl1pPr>
          </a:lstStyle>
          <a:p>
            <a:pPr marL="0" indent="0">
              <a:buSzTx/>
              <a:buFontTx/>
              <a:buNone/>
              <a:defRPr sz="1200"/>
            </a:pPr>
            <a:endParaRPr/>
          </a:p>
        </p:txBody>
      </p:sp>
      <p:sp>
        <p:nvSpPr>
          <p:cNvPr id="7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e du titre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</p:spPr>
        <p:txBody>
          <a:bodyPr anchor="b"/>
          <a:lstStyle>
            <a:lvl1pPr>
              <a:defRPr sz="1800"/>
            </a:lvl1pPr>
          </a:lstStyle>
          <a:p>
            <a:r>
              <a:t>Texte du titre</a:t>
            </a:r>
          </a:p>
        </p:txBody>
      </p:sp>
      <p:sp>
        <p:nvSpPr>
          <p:cNvPr id="83" name="Espace réservé pour une image  2"/>
          <p:cNvSpPr>
            <a:spLocks noGrp="1"/>
          </p:cNvSpPr>
          <p:nvPr>
            <p:ph type="pic" sz="half" idx="13"/>
          </p:nvPr>
        </p:nvSpPr>
        <p:spPr>
          <a:xfrm>
            <a:off x="3887392" y="740569"/>
            <a:ext cx="4629151" cy="3655220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84" name="Texte niveau 1…"/>
          <p:cNvSpPr txBox="1">
            <a:spLocks noGrp="1"/>
          </p:cNvSpPr>
          <p:nvPr>
            <p:ph type="body" sz="quarter" idx="1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900"/>
            </a:lvl1pPr>
            <a:lvl2pPr marL="0" indent="257175">
              <a:buSzTx/>
              <a:buFontTx/>
              <a:buNone/>
              <a:defRPr sz="900"/>
            </a:lvl2pPr>
            <a:lvl3pPr marL="0" indent="514350">
              <a:buSzTx/>
              <a:buFontTx/>
              <a:buNone/>
              <a:defRPr sz="900"/>
            </a:lvl3pPr>
            <a:lvl4pPr marL="0" indent="771525">
              <a:buSzTx/>
              <a:buFontTx/>
              <a:buNone/>
              <a:defRPr sz="900"/>
            </a:lvl4pPr>
            <a:lvl5pPr marL="0" indent="1028700">
              <a:buSzTx/>
              <a:buFontTx/>
              <a:buNone/>
              <a:defRPr sz="900"/>
            </a:lvl5pPr>
          </a:lstStyle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85" name="Numéro de diapositiv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17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Texte du titre</a:t>
            </a:r>
          </a:p>
        </p:txBody>
      </p:sp>
      <p:sp>
        <p:nvSpPr>
          <p:cNvPr id="3" name="Texte niveau 1…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>
            <a:spLocks noGrp="1"/>
          </p:cNvSpPr>
          <p:nvPr>
            <p:ph type="sldNum" sz="quarter" idx="2"/>
          </p:nvPr>
        </p:nvSpPr>
        <p:spPr>
          <a:xfrm>
            <a:off x="8281955" y="4806082"/>
            <a:ext cx="233395" cy="196208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675">
                <a:solidFill>
                  <a:srgbClr val="888888"/>
                </a:solidFill>
                <a:latin typeface="Calibri Light"/>
                <a:ea typeface="Calibri Light"/>
                <a:cs typeface="Calibri Light"/>
                <a:sym typeface="Calibri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</p:sldLayoutIdLst>
  <p:transition spd="med"/>
  <p:txStyles>
    <p:titleStyle>
      <a:lvl1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51435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128588" marR="0" indent="-12858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407194" marR="0" indent="-150019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694373" marR="0" indent="-180023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9792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12364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149359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175076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2007943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2265118" marR="0" indent="-207718" algn="l" defTabSz="514350" rtl="0" latinLnBrk="0">
        <a:lnSpc>
          <a:spcPct val="90000"/>
        </a:lnSpc>
        <a:spcBef>
          <a:spcPts val="525"/>
        </a:spcBef>
        <a:spcAft>
          <a:spcPts val="0"/>
        </a:spcAft>
        <a:buClrTx/>
        <a:buSzPct val="100000"/>
        <a:buFont typeface="Arial"/>
        <a:buChar char="•"/>
        <a:tabLst/>
        <a:defRPr sz="1575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1pPr>
      <a:lvl2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2pPr>
      <a:lvl3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3pPr>
      <a:lvl4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4pPr>
      <a:lvl5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5pPr>
      <a:lvl6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6pPr>
      <a:lvl7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7pPr>
      <a:lvl8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8pPr>
      <a:lvl9pPr marL="0" marR="0" indent="0" algn="r" defTabSz="6858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75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neabdou@hotmail.com" TargetMode="External"/><Relationship Id="rId4" Type="http://schemas.openxmlformats.org/officeDocument/2006/relationships/image" Target="../media/image2.png"/><Relationship Id="rId5" Type="http://schemas.openxmlformats.org/officeDocument/2006/relationships/image" Target="../media/image3.jpeg"/><Relationship Id="rId6" Type="http://schemas.openxmlformats.org/officeDocument/2006/relationships/image" Target="../media/image4.png"/><Relationship Id="rId7" Type="http://schemas.openxmlformats.org/officeDocument/2006/relationships/hyperlink" Target="mailto:papasambadiop@gmail.com" TargetMode="External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Picture 4" descr="Picture 4"/>
          <p:cNvPicPr>
            <a:picLocks noChangeAspect="1"/>
          </p:cNvPicPr>
          <p:nvPr/>
        </p:nvPicPr>
        <p:blipFill rotWithShape="1">
          <a:blip r:embed="rId2"/>
          <a:srcRect l="1037" t="4239" r="48896" b="21742"/>
          <a:stretch/>
        </p:blipFill>
        <p:spPr>
          <a:xfrm rot="5400000">
            <a:off x="3576396" y="-454288"/>
            <a:ext cx="1991207" cy="9144003"/>
          </a:xfrm>
          <a:prstGeom prst="rect">
            <a:avLst/>
          </a:prstGeom>
          <a:ln w="12700">
            <a:miter lim="400000"/>
          </a:ln>
        </p:spPr>
      </p:pic>
      <p:sp>
        <p:nvSpPr>
          <p:cNvPr id="114" name="Titre 10"/>
          <p:cNvSpPr txBox="1"/>
          <p:nvPr/>
        </p:nvSpPr>
        <p:spPr>
          <a:xfrm>
            <a:off x="1954377" y="3333249"/>
            <a:ext cx="541022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Dr. Asma El </a:t>
            </a:r>
            <a:r>
              <a:rPr lang="fr-FR" sz="1200" dirty="0" err="1">
                <a:solidFill>
                  <a:schemeClr val="tx1"/>
                </a:solidFill>
                <a:latin typeface="Arial Rounded MT Bold" panose="020F0704030504030204" pitchFamily="34" charset="0"/>
              </a:rPr>
              <a:t>Kasmi</a:t>
            </a:r>
            <a:endParaRPr lang="fr-FR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>
                <a:latin typeface="Arial Rounded MT Bold" panose="020F0704030504030204" pitchFamily="34" charset="0"/>
              </a:rPr>
              <a:t>Email</a:t>
            </a:r>
            <a:r>
              <a:rPr lang="fr-FR" sz="1200" dirty="0">
                <a:latin typeface="Arial Rounded MT Bold" panose="020F0704030504030204" pitchFamily="34" charset="0"/>
              </a:rPr>
              <a:t>: </a:t>
            </a:r>
            <a:r>
              <a:rPr lang="fr-FR" sz="1200" dirty="0">
                <a:latin typeface="Arial Rounded MT Bold" panose="020F0704030504030204" pitchFamily="34" charset="0"/>
                <a:hlinkClick r:id="rId3"/>
              </a:rPr>
              <a:t>asma.elkasmi@gmail.com</a:t>
            </a:r>
            <a:r>
              <a:rPr lang="fr-FR" sz="1200" dirty="0">
                <a:latin typeface="Arial Rounded MT Bold" panose="020F0704030504030204" pitchFamily="34" charset="0"/>
              </a:rPr>
              <a:t> </a:t>
            </a:r>
          </a:p>
        </p:txBody>
      </p:sp>
      <p:sp>
        <p:nvSpPr>
          <p:cNvPr id="115" name="Rectangle 13"/>
          <p:cNvSpPr txBox="1"/>
          <p:nvPr/>
        </p:nvSpPr>
        <p:spPr>
          <a:xfrm>
            <a:off x="1248603" y="1997283"/>
            <a:ext cx="6779860" cy="10060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25718" tIns="25718" rIns="25718" bIns="25718" anchor="ctr">
            <a:spAutoFit/>
          </a:bodyPr>
          <a:lstStyle/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Kick-off meeting du 9</a:t>
            </a:r>
            <a:r>
              <a:rPr lang="fr-SN" sz="1400" b="1" baseline="30000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e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Forum Mondial de l’eau, </a:t>
            </a:r>
            <a:r>
              <a:rPr lang="fr-SN" sz="1400" b="1" dirty="0" err="1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dakar</a:t>
            </a:r>
            <a:r>
              <a:rPr lang="fr-SN" sz="1400" b="1" dirty="0">
                <a:solidFill>
                  <a:srgbClr val="002060"/>
                </a:solidFill>
                <a:latin typeface="Arial Rounded MT Bold" panose="020F0704030504030204" pitchFamily="34" charset="0"/>
                <a:ea typeface="Arial"/>
                <a:cs typeface="Arial"/>
              </a:rPr>
              <a:t> 2021</a:t>
            </a:r>
            <a:endParaRPr lang="fr-SN" sz="1400" b="1" u="sng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  <a:p>
            <a:pPr indent="303610" algn="ctr">
              <a:defRPr sz="2500" b="1" cap="all">
                <a:solidFill>
                  <a:srgbClr val="007BAE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rPr lang="fr-SN" sz="2400" b="1" dirty="0">
                <a:solidFill>
                  <a:srgbClr val="007BAE"/>
                </a:solidFill>
                <a:latin typeface="Arial Rounded MT Bold" panose="020F0704030504030204" pitchFamily="34" charset="0"/>
                <a:ea typeface="Arial"/>
                <a:cs typeface="Arial"/>
              </a:rPr>
              <a:t>Cooperation priority break-out session report</a:t>
            </a:r>
            <a:endParaRPr sz="2400" b="1" dirty="0">
              <a:solidFill>
                <a:srgbClr val="007BAE"/>
              </a:solidFill>
              <a:latin typeface="Arial Rounded MT Bold" panose="020F0704030504030204" pitchFamily="34" charset="0"/>
              <a:ea typeface="Arial"/>
              <a:cs typeface="Arial"/>
            </a:endParaRPr>
          </a:p>
        </p:txBody>
      </p:sp>
      <p:sp>
        <p:nvSpPr>
          <p:cNvPr id="116" name="Rectangle 14"/>
          <p:cNvSpPr txBox="1"/>
          <p:nvPr/>
        </p:nvSpPr>
        <p:spPr>
          <a:xfrm>
            <a:off x="1639081" y="4611148"/>
            <a:ext cx="5894411" cy="27699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tIns="34289" rIns="34289" bIns="34289">
            <a:spAutoFit/>
          </a:bodyPr>
          <a:lstStyle>
            <a:lvl1pPr algn="ctr">
              <a:defRPr b="1">
                <a:solidFill>
                  <a:srgbClr val="002060"/>
                </a:solidFill>
                <a:latin typeface="Arial Narrow"/>
                <a:ea typeface="Arial Narrow"/>
                <a:cs typeface="Arial Narrow"/>
                <a:sym typeface="Arial Narrow"/>
              </a:defRPr>
            </a:lvl1pPr>
          </a:lstStyle>
          <a:p>
            <a:r>
              <a:rPr lang="fr-SN" sz="1350" dirty="0">
                <a:latin typeface="Arial Rounded MT Bold" panose="020F0704030504030204" pitchFamily="34" charset="0"/>
              </a:rPr>
              <a:t>DAKAR,</a:t>
            </a:r>
            <a:r>
              <a:rPr sz="1350" dirty="0">
                <a:latin typeface="Arial Rounded MT Bold" panose="020F0704030504030204" pitchFamily="34" charset="0"/>
              </a:rPr>
              <a:t> le </a:t>
            </a:r>
            <a:r>
              <a:rPr lang="fr-SN" sz="1350" dirty="0">
                <a:latin typeface="Arial Rounded MT Bold" panose="020F0704030504030204" pitchFamily="34" charset="0"/>
              </a:rPr>
              <a:t>20</a:t>
            </a:r>
            <a:r>
              <a:rPr sz="1350" dirty="0">
                <a:latin typeface="Arial Rounded MT Bold" panose="020F0704030504030204" pitchFamily="34" charset="0"/>
              </a:rPr>
              <a:t> </a:t>
            </a:r>
            <a:r>
              <a:rPr lang="fr-SN" sz="1350" dirty="0">
                <a:latin typeface="Arial Rounded MT Bold" panose="020F0704030504030204" pitchFamily="34" charset="0"/>
              </a:rPr>
              <a:t>juin</a:t>
            </a:r>
            <a:r>
              <a:rPr sz="1350" dirty="0">
                <a:latin typeface="Arial Rounded MT Bold" panose="020F0704030504030204" pitchFamily="34" charset="0"/>
              </a:rPr>
              <a:t> 2019</a:t>
            </a:r>
          </a:p>
        </p:txBody>
      </p:sp>
      <p:pic>
        <p:nvPicPr>
          <p:cNvPr id="118" name="Image" descr="Image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7754088" y="161962"/>
            <a:ext cx="839858" cy="50485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Picture 1" descr="Picture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4526" y="238261"/>
            <a:ext cx="624077" cy="352256"/>
          </a:xfrm>
          <a:prstGeom prst="rect">
            <a:avLst/>
          </a:prstGeom>
          <a:ln w="12700">
            <a:miter lim="400000"/>
          </a:ln>
        </p:spPr>
      </p:pic>
      <p:sp>
        <p:nvSpPr>
          <p:cNvPr id="120" name="ZoneTexte 15"/>
          <p:cNvSpPr txBox="1"/>
          <p:nvPr/>
        </p:nvSpPr>
        <p:spPr>
          <a:xfrm>
            <a:off x="189313" y="589030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pic>
        <p:nvPicPr>
          <p:cNvPr id="11" name="Image 10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836" y="464745"/>
            <a:ext cx="1268330" cy="1362114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Titre 10"/>
          <p:cNvSpPr txBox="1"/>
          <p:nvPr/>
        </p:nvSpPr>
        <p:spPr>
          <a:xfrm>
            <a:off x="2059890" y="3775220"/>
            <a:ext cx="5410221" cy="461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4289" rIns="34289">
            <a:spAutoFit/>
          </a:bodyPr>
          <a:lstStyle/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dirty="0">
                <a:solidFill>
                  <a:schemeClr val="tx1"/>
                </a:solidFill>
                <a:latin typeface="Arial Rounded MT Bold" panose="020F0704030504030204" pitchFamily="34" charset="0"/>
              </a:rPr>
              <a:t>Dr. </a:t>
            </a:r>
            <a:r>
              <a:rPr lang="fr-FR" sz="1200" dirty="0" smtClean="0">
                <a:solidFill>
                  <a:schemeClr val="tx1"/>
                </a:solidFill>
                <a:latin typeface="Arial Rounded MT Bold" panose="020F0704030504030204" pitchFamily="34" charset="0"/>
              </a:rPr>
              <a:t>Papa Samba DIOP</a:t>
            </a:r>
            <a:endParaRPr lang="fr-FR" sz="1200" dirty="0">
              <a:solidFill>
                <a:schemeClr val="tx1"/>
              </a:solidFill>
              <a:latin typeface="Arial Rounded MT Bold" panose="020F0704030504030204" pitchFamily="34" charset="0"/>
            </a:endParaRPr>
          </a:p>
          <a:p>
            <a:pPr algn="ctr" defTabSz="377189">
              <a:defRPr sz="1200" b="1" i="1">
                <a:solidFill>
                  <a:srgbClr val="535353"/>
                </a:solidFill>
                <a:latin typeface="Arial Narrow"/>
                <a:ea typeface="Arial Narrow"/>
                <a:cs typeface="Arial Narrow"/>
                <a:sym typeface="Arial Narrow"/>
              </a:defRPr>
            </a:pPr>
            <a:r>
              <a:rPr lang="fr-FR" sz="1200" u="sng" dirty="0">
                <a:latin typeface="Arial Rounded MT Bold" panose="020F0704030504030204" pitchFamily="34" charset="0"/>
              </a:rPr>
              <a:t>Email</a:t>
            </a:r>
            <a:r>
              <a:rPr lang="fr-FR" sz="1200" dirty="0">
                <a:latin typeface="Arial Rounded MT Bold" panose="020F0704030504030204" pitchFamily="34" charset="0"/>
              </a:rPr>
              <a:t>: </a:t>
            </a:r>
            <a:r>
              <a:rPr lang="fr-FR" sz="1200" dirty="0" smtClean="0">
                <a:latin typeface="Arial Rounded MT Bold" panose="020F0704030504030204" pitchFamily="34" charset="0"/>
                <a:hlinkClick r:id="rId7"/>
              </a:rPr>
              <a:t>papasambadiop</a:t>
            </a:r>
            <a:r>
              <a:rPr lang="fr-FR" sz="1200" dirty="0" smtClean="0">
                <a:latin typeface="Arial Rounded MT Bold" panose="020F0704030504030204" pitchFamily="34" charset="0"/>
                <a:hlinkClick r:id="rId7"/>
              </a:rPr>
              <a:t>@gmail.com</a:t>
            </a:r>
            <a:r>
              <a:rPr lang="fr-FR" sz="1200" dirty="0" smtClean="0">
                <a:latin typeface="Arial Rounded MT Bold" panose="020F0704030504030204" pitchFamily="34" charset="0"/>
              </a:rPr>
              <a:t>  </a:t>
            </a:r>
            <a:endParaRPr lang="fr-FR" sz="1200" dirty="0">
              <a:latin typeface="Arial Rounded MT Bold" panose="020F0704030504030204" pitchFamily="34" charset="0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350870" y="169650"/>
            <a:ext cx="8481403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Which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are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the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3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most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important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issues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that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should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be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addressed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by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this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 </a:t>
            </a:r>
            <a:r>
              <a:rPr lang="pt-BR" sz="1800" dirty="0" err="1">
                <a:solidFill>
                  <a:srgbClr val="0070C0"/>
                </a:solidFill>
                <a:latin typeface="Britannic Bold" panose="020B0903060703020204" pitchFamily="34" charset="0"/>
              </a:rPr>
              <a:t>priority</a:t>
            </a:r>
            <a:r>
              <a:rPr lang="pt-BR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? </a:t>
            </a:r>
            <a:endParaRPr lang="fr-FR" sz="1800" dirty="0">
              <a:solidFill>
                <a:srgbClr val="0070C0"/>
              </a:solidFill>
              <a:latin typeface="Britannic Bold" panose="020B0903060703020204" pitchFamily="34" charset="0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388303" y="1443852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cooperation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,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shared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waters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and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common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infrastructure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(22%)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Dialogue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and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cooperation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at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all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institutional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levels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(19%)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for </a:t>
            </a:r>
            <a:r>
              <a:rPr lang="pt-BR" sz="2024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peace</a:t>
            </a:r>
            <a:r>
              <a:rPr lang="pt-BR" sz="2024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(15%)</a:t>
            </a:r>
          </a:p>
          <a:p>
            <a:pPr marL="342900" indent="-3429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pt-BR" sz="1800" dirty="0">
              <a:solidFill>
                <a:srgbClr val="454545"/>
              </a:solidFill>
              <a:sym typeface="Helvetica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2</a:t>
            </a:fld>
            <a:endParaRPr/>
          </a:p>
        </p:txBody>
      </p:sp>
      <p:grpSp>
        <p:nvGrpSpPr>
          <p:cNvPr id="7" name="Groupe 6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8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9" name="ZoneTexte 8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59570866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22243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70790" y="651678"/>
            <a:ext cx="8785468" cy="36996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450"/>
              </a:spcBef>
              <a:spcAft>
                <a:spcPts val="600"/>
              </a:spcAft>
              <a:buClr>
                <a:srgbClr val="1C3B72"/>
              </a:buClr>
              <a:buSzPct val="90000"/>
              <a:buFont typeface="+mj-lt"/>
              <a:buAutoNum type="arabicPeriod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b="1" dirty="0" err="1">
                <a:solidFill>
                  <a:srgbClr val="454545"/>
                </a:solidFill>
                <a:sym typeface="Helvetica"/>
              </a:rPr>
              <a:t>Transboundary</a:t>
            </a:r>
            <a:r>
              <a:rPr lang="en-GB" sz="1600" b="1" dirty="0">
                <a:solidFill>
                  <a:srgbClr val="454545"/>
                </a:solidFill>
                <a:sym typeface="Helvetica"/>
              </a:rPr>
              <a:t> cooperation, shared waters and common infrastructure </a:t>
            </a:r>
          </a:p>
          <a:p>
            <a:pPr marL="735806" lvl="1" indent="-457200" defTabSz="612006">
              <a:spcBef>
                <a:spcPts val="45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Knowledge and good understanding of transboundary water resources, 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data exchange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Information, Communication and Dialogue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Identify and involve all stakeholders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sym typeface="Helvetica"/>
              </a:rPr>
              <a:t>Legal instruments for cooperation 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for all shared basins worldwide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Increase </a:t>
            </a:r>
            <a:r>
              <a:rPr lang="en-US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basin organizations: 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</a:t>
            </a:r>
            <a:r>
              <a:rPr lang="en-GB" sz="1500" dirty="0">
                <a:solidFill>
                  <a:srgbClr val="454545"/>
                </a:solidFill>
                <a:sym typeface="Helvetica"/>
              </a:rPr>
              <a:t>reate/strengthen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(OMVS, OMVG, Nile…)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Increase accession to the global Water Conventions 97 and 92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Strengthen participation and consultation for shared waters management 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Benchmark best practices on </a:t>
            </a:r>
            <a:r>
              <a:rPr lang="en-GB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water management and cooperation – Share/capitalize experiences of basin organisations 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Mobilize human and financial resources for common projects and for the creation of basin organisations</a:t>
            </a:r>
          </a:p>
          <a:p>
            <a:pPr marL="735806" lvl="1" indent="-457200" defTabSz="612006"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Consistent dialogue and cooperation between World Water Forums to help catalyse social and political action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187895" indent="-187895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Helvetica"/>
              <a:buChar char="๏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0" indent="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None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600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3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70271892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01142"/>
            <a:ext cx="8925791" cy="369964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 startAt="2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700" b="1" dirty="0">
                <a:solidFill>
                  <a:srgbClr val="454545"/>
                </a:solidFill>
                <a:sym typeface="Helvetica"/>
              </a:rPr>
              <a:t>Dialogue and cooperation at all institutional levels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Implement good governance involving all stakeholders in each country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multi-actors sharing platforms at national level (government, parliament, private sector, civil society)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Develop multi-sector and multi-countries consultation frameworks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cooperation mechanisms for </a:t>
            </a:r>
            <a:r>
              <a:rPr lang="en-GB" sz="1600" dirty="0" err="1">
                <a:solidFill>
                  <a:srgbClr val="454545"/>
                </a:solidFill>
                <a:sym typeface="Helvetica"/>
              </a:rPr>
              <a:t>riparians</a:t>
            </a:r>
            <a:endParaRPr lang="en-GB" sz="1600" dirty="0">
              <a:solidFill>
                <a:srgbClr val="454545"/>
              </a:solidFill>
              <a:sym typeface="Helvetica"/>
            </a:endParaRP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exchange platforms within and between regional and economic commissions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Develop Information, Education and Communication Programmes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Create entities for dialogue and cooperation at local, national and </a:t>
            </a:r>
            <a:r>
              <a:rPr lang="en-GB" sz="1600" dirty="0" err="1">
                <a:solidFill>
                  <a:srgbClr val="454545"/>
                </a:solidFill>
                <a:sym typeface="Helvetica"/>
              </a:rPr>
              <a:t>transboundary</a:t>
            </a:r>
            <a:r>
              <a:rPr lang="en-GB" sz="1600" dirty="0">
                <a:solidFill>
                  <a:srgbClr val="454545"/>
                </a:solidFill>
                <a:sym typeface="Helvetica"/>
              </a:rPr>
              <a:t> levels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Increase participation of all stakeholders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Adopt and implement IWRM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Put in place legal frameworks for basin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dirty="0">
                <a:solidFill>
                  <a:srgbClr val="454545"/>
                </a:solidFill>
                <a:sym typeface="Helvetica"/>
              </a:rPr>
              <a:t>Capacity building, information and awareness raising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dirty="0"/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4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57813293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concrete outcomes will enable progress on these 3 issues by 2021 and/or after (initiatives to be launched during the Forum)?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218208" y="980515"/>
            <a:ext cx="8925791" cy="3699648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457200" indent="-457200" defTabSz="612006">
              <a:lnSpc>
                <a:spcPct val="100000"/>
              </a:lnSpc>
              <a:spcBef>
                <a:spcPts val="1650"/>
              </a:spcBef>
              <a:buClr>
                <a:srgbClr val="1C3B72"/>
              </a:buClr>
              <a:buSzPct val="90000"/>
              <a:buFont typeface="+mj-lt"/>
              <a:buAutoNum type="arabicPeriod" startAt="3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600" b="1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Water for peace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Implement joint federative projects between </a:t>
            </a:r>
            <a:r>
              <a:rPr lang="en-GB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riparians</a:t>
            </a: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and create cooperation frameworks between riparian communities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Put in place 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mechanisms/tools for the prevention, early alert and 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settlement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of conflicts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highlight>
                  <a:srgbClr val="FFFF00"/>
                </a:highlight>
                <a:latin typeface="+mn-lt"/>
                <a:ea typeface="+mn-ea"/>
                <a:cs typeface="+mn-cs"/>
                <a:sym typeface="Helvetica"/>
              </a:rPr>
              <a:t>I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nvolve 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the youth in actions in favor of water for peace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the ratification of international conventions for </a:t>
            </a:r>
            <a:r>
              <a:rPr lang="en-US" sz="1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transboundary</a:t>
            </a: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cooperation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benefit- sharing in transboundary water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Promote international water governance for shared resources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Strengthen diplomacy and harmonization of politics for good water resources management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Involve stakeholders from outside the water sector 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GB" sz="1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Partnerships for improving financing of transboundary water cooperation </a:t>
            </a: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marL="735806" lvl="1" indent="-457200"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en-GB" sz="1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5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581081045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294379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Autofit/>
          </a:bodyPr>
          <a:lstStyle/>
          <a:p>
            <a:pPr defTabSz="914400">
              <a:lnSpc>
                <a:spcPct val="100000"/>
              </a:lnSpc>
              <a:defRPr/>
            </a:pPr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Which type of organizations or institutions and stakeholders need to be involved in the development of this priority, considering political- regional -citizens -thematic perspectives?</a:t>
            </a:r>
            <a:b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</a:br>
            <a:endParaRPr lang="en-US" sz="1800" dirty="0">
              <a:solidFill>
                <a:srgbClr val="0070C0"/>
              </a:solidFill>
              <a:latin typeface="Britannic Bold" panose="020B0903060703020204" pitchFamily="34" charset="0"/>
            </a:endParaRP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350870" y="861199"/>
            <a:ext cx="9292089" cy="3917787"/>
          </a:xfrm>
          <a:prstGeom prst="rect">
            <a:avLst/>
          </a:prstGeom>
        </p:spPr>
        <p:txBody>
          <a:bodyPr>
            <a:normAutofit fontScale="47500" lnSpcReduction="20000"/>
          </a:bodyPr>
          <a:lstStyle/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</a:t>
            </a:r>
            <a:r>
              <a:rPr lang="fr-SN" sz="2500" dirty="0"/>
              <a:t>Local governments 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, UCLG (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United Cities and Local Governments), </a:t>
            </a:r>
            <a:r>
              <a:rPr lang="fr-SN" sz="2500" dirty="0">
                <a:solidFill>
                  <a:srgbClr val="454545"/>
                </a:solidFill>
                <a:sym typeface="Helvetica"/>
              </a:rPr>
              <a:t>ORU-FOGAR United Regions Organisation</a:t>
            </a:r>
            <a:endParaRPr lang="en-US" sz="2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Water </a:t>
            </a:r>
            <a:r>
              <a:rPr lang="en-US" sz="2500" dirty="0" err="1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Riparians</a:t>
            </a:r>
            <a:endParaRPr lang="en-US" sz="2500" dirty="0">
              <a:solidFill>
                <a:srgbClr val="454545"/>
              </a:solidFill>
              <a:latin typeface="+mn-lt"/>
              <a:ea typeface="+mn-ea"/>
              <a:cs typeface="+mn-cs"/>
              <a:sym typeface="Helvetica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Basin agencies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 International organizations (UN agencies (UN SG), ECOWAS, IUCN…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sym typeface="Helvetica"/>
              </a:rPr>
              <a:t> Private sector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sym typeface="Helvetica"/>
              </a:rPr>
              <a:t> Parliamentarian</a:t>
            </a:r>
            <a:r>
              <a:rPr lang="fr-SN" sz="2500" dirty="0">
                <a:solidFill>
                  <a:srgbClr val="454545"/>
                </a:solidFill>
                <a:sym typeface="Helvetica"/>
              </a:rPr>
              <a:t>s, Politiciens, Mayors, Unions</a:t>
            </a:r>
            <a:endParaRPr lang="fr-SN" sz="2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Civil society, water users, </a:t>
            </a:r>
            <a:r>
              <a:rPr lang="en-US" sz="2500" dirty="0">
                <a:solidFill>
                  <a:srgbClr val="454545"/>
                </a:solidFill>
                <a:sym typeface="Helvetica"/>
              </a:rPr>
              <a:t>indigenous peoples, 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religious authorities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rPr>
              <a:t>, t</a:t>
            </a:r>
            <a:r>
              <a:rPr lang="en-US" sz="25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raditional</a:t>
            </a: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customary authorities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en-US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Stakeholders from other sectors: </a:t>
            </a: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energie, industry, agriculture, fisheries…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Media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Youth, Women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Universities, Research centers, Technical experts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Financing institutions and cooperation agencies 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Security services (army, police)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Legal experts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Diplomats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25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Artists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32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Judiciary</a:t>
            </a:r>
            <a:r>
              <a:rPr lang="fr-SN" sz="32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power, </a:t>
            </a:r>
            <a:r>
              <a:rPr lang="fr-SN" sz="32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judges</a:t>
            </a:r>
            <a:endParaRPr lang="fr-SN" sz="32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endParaRPr lang="fr-SN" sz="1500" dirty="0">
              <a:solidFill>
                <a:srgbClr val="454545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6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9563455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Title 1"/>
          <p:cNvSpPr txBox="1">
            <a:spLocks noGrp="1"/>
          </p:cNvSpPr>
          <p:nvPr>
            <p:ph type="title"/>
          </p:nvPr>
        </p:nvSpPr>
        <p:spPr>
          <a:xfrm>
            <a:off x="218208" y="169650"/>
            <a:ext cx="8749147" cy="686164"/>
          </a:xfrm>
          <a:prstGeom prst="rect">
            <a:avLst/>
          </a:prstGeom>
          <a:solidFill>
            <a:srgbClr val="EDEDED"/>
          </a:solidFill>
          <a:ln w="9525">
            <a:solidFill>
              <a:srgbClr val="00B0F0"/>
            </a:solidFill>
            <a:round/>
          </a:ln>
        </p:spPr>
        <p:txBody>
          <a:bodyPr lIns="34289" rIns="34289" anchor="ctr">
            <a:normAutofit/>
          </a:bodyPr>
          <a:lstStyle/>
          <a:p>
            <a:r>
              <a:rPr lang="en-US" sz="1800" dirty="0">
                <a:solidFill>
                  <a:srgbClr val="0070C0"/>
                </a:solidFill>
                <a:latin typeface="Britannic Bold" panose="020B0903060703020204" pitchFamily="34" charset="0"/>
              </a:rPr>
              <a:t>What events can be leveraged in the coming 2 years to prepare the Forum across regions, specific to this Priority? (please specify the issue &amp; type of stakeholders)</a:t>
            </a:r>
          </a:p>
        </p:txBody>
      </p:sp>
      <p:sp>
        <p:nvSpPr>
          <p:cNvPr id="131" name="Text Placeholder 2"/>
          <p:cNvSpPr txBox="1">
            <a:spLocks noGrp="1"/>
          </p:cNvSpPr>
          <p:nvPr>
            <p:ph type="body" idx="1"/>
          </p:nvPr>
        </p:nvSpPr>
        <p:spPr>
          <a:xfrm>
            <a:off x="739848" y="890751"/>
            <a:ext cx="8925791" cy="3699648"/>
          </a:xfrm>
          <a:prstGeom prst="rect">
            <a:avLst/>
          </a:prstGeom>
        </p:spPr>
        <p:txBody>
          <a:bodyPr>
            <a:normAutofit fontScale="92500" lnSpcReduction="10000"/>
          </a:bodyPr>
          <a:lstStyle/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</a:t>
            </a:r>
            <a:r>
              <a:rPr lang="fr-SN" sz="1600" dirty="0">
                <a:solidFill>
                  <a:srgbClr val="454545"/>
                </a:solidFill>
                <a:sym typeface="Helvetica"/>
              </a:rPr>
              <a:t>Stockholm World Water Week, September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>
                <a:solidFill>
                  <a:srgbClr val="454545"/>
                </a:solidFill>
                <a:sym typeface="Helvetica"/>
              </a:rPr>
              <a:t> Korea International Water Week, September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>
                <a:solidFill>
                  <a:srgbClr val="454545"/>
                </a:solidFill>
                <a:sym typeface="Helvetica"/>
              </a:rPr>
              <a:t> Cairo Water Week, October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INBO World GA, October 2019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African Water Association Congress, </a:t>
            </a:r>
            <a:r>
              <a:rPr lang="fr-SN" sz="1600" dirty="0" err="1"/>
              <a:t>February</a:t>
            </a:r>
            <a:r>
              <a:rPr lang="fr-SN" sz="1600" dirty="0"/>
              <a:t>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Global workshop on 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developing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agreements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(Avril 2020) and 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financing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tb 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cooperation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(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Dec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)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World Congress of IUCN, June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Water Conventions’ </a:t>
            </a:r>
            <a:r>
              <a:rPr lang="fr-SN" sz="1600" dirty="0" err="1">
                <a:solidFill>
                  <a:srgbClr val="454545"/>
                </a:solidFill>
                <a:latin typeface="+mn-lt"/>
                <a:ea typeface="+mn-ea"/>
                <a:cs typeface="+mn-cs"/>
              </a:rPr>
              <a:t>Working</a:t>
            </a:r>
            <a:r>
              <a:rPr lang="fr-SN" sz="1600" dirty="0">
                <a:solidFill>
                  <a:srgbClr val="454545"/>
                </a:solidFill>
                <a:latin typeface="+mn-lt"/>
                <a:ea typeface="+mn-ea"/>
                <a:cs typeface="+mn-cs"/>
              </a:rPr>
              <a:t> Group on IWRM, June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Asia International Water Week, October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Asia-Pacific Water Summit October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Dubai Expo 2020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Africities Summit</a:t>
            </a:r>
          </a:p>
          <a:p>
            <a:pPr defTabSz="612006">
              <a:lnSpc>
                <a:spcPct val="100000"/>
              </a:lnSpc>
              <a:spcBef>
                <a:spcPts val="600"/>
              </a:spcBef>
              <a:buClr>
                <a:srgbClr val="1C3B72"/>
              </a:buClr>
              <a:buSzPct val="90000"/>
              <a:buFont typeface="Wingdings" charset="2"/>
              <a:buChar char="ü"/>
              <a:defRPr sz="2024">
                <a:solidFill>
                  <a:srgbClr val="454545"/>
                </a:solidFill>
                <a:latin typeface="+mn-lt"/>
                <a:ea typeface="+mn-ea"/>
                <a:cs typeface="+mn-cs"/>
                <a:sym typeface="Helvetica"/>
              </a:defRPr>
            </a:pPr>
            <a:r>
              <a:rPr lang="fr-SN" sz="1600" dirty="0"/>
              <a:t> COP’s (Climate Change, Biodiversity)</a:t>
            </a:r>
          </a:p>
        </p:txBody>
      </p:sp>
      <p:sp>
        <p:nvSpPr>
          <p:cNvPr id="132" name="Numéro de diapositive"/>
          <p:cNvSpPr txBox="1">
            <a:spLocks noGrp="1"/>
          </p:cNvSpPr>
          <p:nvPr>
            <p:ph type="sldNum" sz="quarter" idx="4294967295"/>
          </p:nvPr>
        </p:nvSpPr>
        <p:spPr>
          <a:xfrm>
            <a:off x="7393900" y="4806080"/>
            <a:ext cx="135613" cy="196208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t>7</a:t>
            </a:fld>
            <a:endParaRPr/>
          </a:p>
        </p:txBody>
      </p:sp>
      <p:grpSp>
        <p:nvGrpSpPr>
          <p:cNvPr id="10" name="Groupe 9"/>
          <p:cNvGrpSpPr/>
          <p:nvPr/>
        </p:nvGrpSpPr>
        <p:grpSpPr>
          <a:xfrm>
            <a:off x="-1" y="4590399"/>
            <a:ext cx="9143999" cy="573882"/>
            <a:chOff x="0" y="0"/>
            <a:chExt cx="9144000" cy="765175"/>
          </a:xfrm>
        </p:grpSpPr>
        <p:pic>
          <p:nvPicPr>
            <p:cNvPr id="11" name="Picture 5" descr="Picture 5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9144000" cy="7651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2" name="ZoneTexte 11"/>
            <p:cNvSpPr txBox="1"/>
            <p:nvPr/>
          </p:nvSpPr>
          <p:spPr>
            <a:xfrm>
              <a:off x="350871" y="272397"/>
              <a:ext cx="8086060" cy="30777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4289" tIns="34289" rIns="34289" bIns="34289" numCol="1" anchor="t">
              <a:spAutoFit/>
            </a:bodyPr>
            <a:lstStyle>
              <a:lvl1pPr>
                <a:defRPr i="1">
                  <a:solidFill>
                    <a:srgbClr val="002060"/>
                  </a:solidFill>
                  <a:latin typeface="Calibri Light"/>
                  <a:ea typeface="Calibri Light"/>
                  <a:cs typeface="Calibri Light"/>
                  <a:sym typeface="Calibri Light"/>
                </a:defRPr>
              </a:lvl1pPr>
            </a:lstStyle>
            <a:p>
              <a:pPr algn="ctr"/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Kick-off meeting du 9</a:t>
              </a:r>
              <a:r>
                <a:rPr lang="fr-SN" sz="105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e</a:t>
              </a:r>
              <a:r>
                <a:rPr lang="fr-SN" sz="105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Forum Mondial de l’Eau, Dakar les 20 et 21 juin 2019</a:t>
              </a:r>
              <a:endParaRPr sz="105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927539923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8" name="Picture 4" descr="Picture 4"/>
          <p:cNvPicPr>
            <a:picLocks noChangeAspect="1"/>
          </p:cNvPicPr>
          <p:nvPr/>
        </p:nvPicPr>
        <p:blipFill rotWithShape="1">
          <a:blip r:embed="rId2"/>
          <a:srcRect l="3881" t="4239" r="48895" b="21743"/>
          <a:stretch/>
        </p:blipFill>
        <p:spPr>
          <a:xfrm rot="5400000">
            <a:off x="3632939" y="-367555"/>
            <a:ext cx="1878119" cy="9144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433" name="Image" descr="Image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7407031" y="226438"/>
            <a:ext cx="955846" cy="574577"/>
          </a:xfrm>
          <a:prstGeom prst="rect">
            <a:avLst/>
          </a:prstGeom>
          <a:ln w="12700">
            <a:miter lim="400000"/>
          </a:ln>
        </p:spPr>
      </p:pic>
      <p:pic>
        <p:nvPicPr>
          <p:cNvPr id="434" name="Picture 1" descr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788" y="286450"/>
            <a:ext cx="676629" cy="381918"/>
          </a:xfrm>
          <a:prstGeom prst="rect">
            <a:avLst/>
          </a:prstGeom>
          <a:ln w="12700">
            <a:miter lim="400000"/>
          </a:ln>
        </p:spPr>
      </p:pic>
      <p:sp>
        <p:nvSpPr>
          <p:cNvPr id="11" name="ZoneTexte 15"/>
          <p:cNvSpPr txBox="1"/>
          <p:nvPr/>
        </p:nvSpPr>
        <p:spPr>
          <a:xfrm>
            <a:off x="168529" y="679808"/>
            <a:ext cx="1681295" cy="3348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square" lIns="34289" rIns="34289">
            <a:spAutoFit/>
          </a:bodyPr>
          <a:lstStyle>
            <a:lvl1pPr>
              <a:defRPr sz="900" b="1">
                <a:solidFill>
                  <a:srgbClr val="00B0F0"/>
                </a:solidFill>
                <a:latin typeface="Bookman Old Style"/>
                <a:ea typeface="Bookman Old Style"/>
                <a:cs typeface="Bookman Old Style"/>
                <a:sym typeface="Bookman Old Style"/>
              </a:defRPr>
            </a:lvl1pPr>
          </a:lstStyle>
          <a:p>
            <a:r>
              <a:rPr sz="788" dirty="0"/>
              <a:t>RÉPUBLIQUE DU SÉNÉGAL</a:t>
            </a:r>
            <a:endParaRPr lang="fr-SN" sz="788" dirty="0"/>
          </a:p>
          <a:p>
            <a:r>
              <a:rPr lang="fr-SN" sz="788" dirty="0"/>
              <a:t>Un Peuple – Un But – Une Foi</a:t>
            </a:r>
            <a:endParaRPr sz="788" dirty="0"/>
          </a:p>
        </p:txBody>
      </p:sp>
      <p:sp>
        <p:nvSpPr>
          <p:cNvPr id="13" name="Rectangle 12"/>
          <p:cNvSpPr/>
          <p:nvPr/>
        </p:nvSpPr>
        <p:spPr>
          <a:xfrm>
            <a:off x="2714901" y="3081486"/>
            <a:ext cx="4009752" cy="577081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</a:bodyPr>
          <a:lstStyle/>
          <a:p>
            <a:pPr algn="ctr"/>
            <a:r>
              <a:rPr lang="fr-FR" sz="33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0070C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Broadway" pitchFamily="82" charset="0"/>
              </a:rPr>
              <a:t>Je vous remercie</a:t>
            </a:r>
          </a:p>
        </p:txBody>
      </p:sp>
      <p:pic>
        <p:nvPicPr>
          <p:cNvPr id="9" name="Image 8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3493" y="794283"/>
            <a:ext cx="1774861" cy="181383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Thème 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Thème Office">
      <a:majorFont>
        <a:latin typeface="Times New Roman"/>
        <a:ea typeface="Times New Roman"/>
        <a:cs typeface="Times New Roman"/>
      </a:majorFont>
      <a:minorFont>
        <a:latin typeface="Helvetica"/>
        <a:ea typeface="Helvetica"/>
        <a:cs typeface="Helvetic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859</Words>
  <Application>Microsoft Macintosh PowerPoint</Application>
  <PresentationFormat>Présentation à l'écran (16:9)</PresentationFormat>
  <Paragraphs>100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20" baseType="lpstr">
      <vt:lpstr>Arial Narrow</vt:lpstr>
      <vt:lpstr>Arial Rounded MT Bold</vt:lpstr>
      <vt:lpstr>Bookman Old Style</vt:lpstr>
      <vt:lpstr>Britannic Bold</vt:lpstr>
      <vt:lpstr>Broadway</vt:lpstr>
      <vt:lpstr>Calibri Light</vt:lpstr>
      <vt:lpstr>Helvetica</vt:lpstr>
      <vt:lpstr>Times New Roman</vt:lpstr>
      <vt:lpstr>Arial</vt:lpstr>
      <vt:lpstr>Calibri</vt:lpstr>
      <vt:lpstr>Wingdings</vt:lpstr>
      <vt:lpstr>Thème Office</vt:lpstr>
      <vt:lpstr>Présentation PowerPoint</vt:lpstr>
      <vt:lpstr>Which are the 3 most important issues that should be addressed by this priority? </vt:lpstr>
      <vt:lpstr>What concrete outcomes will enable progress on these 3 issues by 2021 and/or after (initiatives to be launched during the Forum)?</vt:lpstr>
      <vt:lpstr>What concrete outcomes will enable progress on these 3 issues by 2021 and/or after (initiatives to be launched during the Forum)?</vt:lpstr>
      <vt:lpstr>What concrete outcomes will enable progress on these 3 issues by 2021 and/or after (initiatives to be launched during the Forum)?</vt:lpstr>
      <vt:lpstr>Which type of organizations or institutions and stakeholders need to be involved in the development of this priority, considering political- regional -citizens -thematic perspectives? </vt:lpstr>
      <vt:lpstr>What events can be leveraged in the coming 2 years to prepare the Forum across regions, specific to this Priority? (please specify the issue &amp; type of stakeholders)</vt:lpstr>
      <vt:lpstr>Présentation PowerPoint</vt:lpstr>
    </vt:vector>
  </TitlesOfParts>
  <LinksUpToDate>false</LinksUpToDate>
  <SharedDoc>false</SharedDoc>
  <HyperlinksChanged>false</HyperlinksChanged>
  <AppVersion>15.0026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Forum au PR</dc:title>
  <dc:subject>Etat d'avancement</dc:subject>
  <dc:creator>Dr Mohamed DIATTA</dc:creator>
  <cp:lastModifiedBy>Utilisateur de Microsoft Office</cp:lastModifiedBy>
  <cp:revision>192</cp:revision>
  <dcterms:modified xsi:type="dcterms:W3CDTF">2019-06-21T10:21:15Z</dcterms:modified>
</cp:coreProperties>
</file>