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87" r:id="rId3"/>
    <p:sldId id="311" r:id="rId4"/>
    <p:sldId id="314" r:id="rId5"/>
    <p:sldId id="315" r:id="rId6"/>
    <p:sldId id="312" r:id="rId7"/>
    <p:sldId id="313" r:id="rId8"/>
    <p:sldId id="276" r:id="rId9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4674"/>
  </p:normalViewPr>
  <p:slideViewPr>
    <p:cSldViewPr snapToGrid="0">
      <p:cViewPr varScale="1">
        <p:scale>
          <a:sx n="92" d="100"/>
          <a:sy n="92" d="100"/>
        </p:scale>
        <p:origin x="780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1" name="Shape 11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14831097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21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e du titre"/>
          <p:cNvSpPr txBox="1">
            <a:spLocks noGrp="1"/>
          </p:cNvSpPr>
          <p:nvPr>
            <p:ph type="title"/>
          </p:nvPr>
        </p:nvSpPr>
        <p:spPr>
          <a:xfrm>
            <a:off x="623888" y="1282305"/>
            <a:ext cx="7886701" cy="2139553"/>
          </a:xfrm>
          <a:prstGeom prst="rect">
            <a:avLst/>
          </a:prstGeom>
        </p:spPr>
        <p:txBody>
          <a:bodyPr anchor="b"/>
          <a:lstStyle>
            <a:lvl1pPr>
              <a:defRPr sz="3375"/>
            </a:lvl1pPr>
          </a:lstStyle>
          <a:p>
            <a:r>
              <a:t>Texte du titre</a:t>
            </a:r>
          </a:p>
        </p:txBody>
      </p:sp>
      <p:sp>
        <p:nvSpPr>
          <p:cNvPr id="30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23888" y="3442098"/>
            <a:ext cx="7886701" cy="112514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350">
                <a:solidFill>
                  <a:srgbClr val="888888"/>
                </a:solidFill>
              </a:defRPr>
            </a:lvl1pPr>
            <a:lvl2pPr marL="0" indent="257175">
              <a:buSzTx/>
              <a:buFontTx/>
              <a:buNone/>
              <a:defRPr sz="1350">
                <a:solidFill>
                  <a:srgbClr val="888888"/>
                </a:solidFill>
              </a:defRPr>
            </a:lvl2pPr>
            <a:lvl3pPr marL="0" indent="514350">
              <a:buSzTx/>
              <a:buFontTx/>
              <a:buNone/>
              <a:defRPr sz="1350">
                <a:solidFill>
                  <a:srgbClr val="888888"/>
                </a:solidFill>
              </a:defRPr>
            </a:lvl3pPr>
            <a:lvl4pPr marL="0" indent="771525">
              <a:buSzTx/>
              <a:buFontTx/>
              <a:buNone/>
              <a:defRPr sz="1350">
                <a:solidFill>
                  <a:srgbClr val="888888"/>
                </a:solidFill>
              </a:defRPr>
            </a:lvl4pPr>
            <a:lvl5pPr marL="0" indent="1028700">
              <a:buSzTx/>
              <a:buFontTx/>
              <a:buNone/>
              <a:defRPr sz="1350">
                <a:solidFill>
                  <a:srgbClr val="888888"/>
                </a:solidFill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3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39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e du titre"/>
          <p:cNvSpPr txBox="1">
            <a:spLocks noGrp="1"/>
          </p:cNvSpPr>
          <p:nvPr>
            <p:ph type="title"/>
          </p:nvPr>
        </p:nvSpPr>
        <p:spPr>
          <a:xfrm>
            <a:off x="629842" y="273844"/>
            <a:ext cx="7886701" cy="994173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48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29842" y="1260873"/>
            <a:ext cx="3868341" cy="61793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350" b="1"/>
            </a:lvl1pPr>
            <a:lvl2pPr marL="0" indent="257175">
              <a:buSzTx/>
              <a:buFontTx/>
              <a:buNone/>
              <a:defRPr sz="1350" b="1"/>
            </a:lvl2pPr>
            <a:lvl3pPr marL="0" indent="514350">
              <a:buSzTx/>
              <a:buFontTx/>
              <a:buNone/>
              <a:defRPr sz="1350" b="1"/>
            </a:lvl3pPr>
            <a:lvl4pPr marL="0" indent="771525">
              <a:buSzTx/>
              <a:buFontTx/>
              <a:buNone/>
              <a:defRPr sz="1350" b="1"/>
            </a:lvl4pPr>
            <a:lvl5pPr marL="0" indent="1028700">
              <a:buSzTx/>
              <a:buFontTx/>
              <a:buNone/>
              <a:defRPr sz="1350" b="1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9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4629150" y="1260873"/>
            <a:ext cx="3887393" cy="61793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800" b="1"/>
            </a:lvl1pPr>
          </a:lstStyle>
          <a:p>
            <a:pPr marL="0" indent="0">
              <a:buSzTx/>
              <a:buFontTx/>
              <a:buNone/>
              <a:defRPr sz="1800" b="1"/>
            </a:pPr>
            <a:endParaRPr/>
          </a:p>
        </p:txBody>
      </p:sp>
      <p:sp>
        <p:nvSpPr>
          <p:cNvPr id="5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5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e du titre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1800"/>
            </a:lvl1pPr>
          </a:lstStyle>
          <a:p>
            <a:r>
              <a:t>Texte du titre</a:t>
            </a:r>
          </a:p>
        </p:txBody>
      </p:sp>
      <p:sp>
        <p:nvSpPr>
          <p:cNvPr id="73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3887392" y="740569"/>
            <a:ext cx="4629151" cy="365522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 marL="404132" indent="-146957">
              <a:defRPr sz="1800"/>
            </a:lvl2pPr>
            <a:lvl3pPr marL="685800" indent="-171450">
              <a:defRPr sz="1800"/>
            </a:lvl3pPr>
            <a:lvl4pPr marL="977264" indent="-205739">
              <a:defRPr sz="1800"/>
            </a:lvl4pPr>
            <a:lvl5pPr marL="1234440" indent="-205740">
              <a:defRPr sz="18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4" name="Espace réservé du texte 3"/>
          <p:cNvSpPr>
            <a:spLocks noGrp="1"/>
          </p:cNvSpPr>
          <p:nvPr>
            <p:ph type="body" sz="quarter" idx="13"/>
          </p:nvPr>
        </p:nvSpPr>
        <p:spPr>
          <a:xfrm>
            <a:off x="629840" y="1543050"/>
            <a:ext cx="2949180" cy="285869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200"/>
            </a:lvl1pPr>
          </a:lstStyle>
          <a:p>
            <a:pPr marL="0" indent="0">
              <a:buSzTx/>
              <a:buFontTx/>
              <a:buNone/>
              <a:defRPr sz="1200"/>
            </a:pPr>
            <a:endParaRPr/>
          </a:p>
        </p:txBody>
      </p:sp>
      <p:sp>
        <p:nvSpPr>
          <p:cNvPr id="7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e du titre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1800"/>
            </a:lvl1pPr>
          </a:lstStyle>
          <a:p>
            <a:r>
              <a:t>Texte du titre</a:t>
            </a:r>
          </a:p>
        </p:txBody>
      </p:sp>
      <p:sp>
        <p:nvSpPr>
          <p:cNvPr id="83" name="Espace réservé pour une image  2"/>
          <p:cNvSpPr>
            <a:spLocks noGrp="1"/>
          </p:cNvSpPr>
          <p:nvPr>
            <p:ph type="pic" sz="half" idx="13"/>
          </p:nvPr>
        </p:nvSpPr>
        <p:spPr>
          <a:xfrm>
            <a:off x="3887392" y="740569"/>
            <a:ext cx="4629151" cy="365522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900"/>
            </a:lvl1pPr>
            <a:lvl2pPr marL="0" indent="257175">
              <a:buSzTx/>
              <a:buFontTx/>
              <a:buNone/>
              <a:defRPr sz="900"/>
            </a:lvl2pPr>
            <a:lvl3pPr marL="0" indent="514350">
              <a:buSzTx/>
              <a:buFontTx/>
              <a:buNone/>
              <a:defRPr sz="900"/>
            </a:lvl3pPr>
            <a:lvl4pPr marL="0" indent="771525">
              <a:buSzTx/>
              <a:buFontTx/>
              <a:buNone/>
              <a:defRPr sz="900"/>
            </a:lvl4pPr>
            <a:lvl5pPr marL="0" indent="1028700">
              <a:buSzTx/>
              <a:buFontTx/>
              <a:buNone/>
              <a:defRPr sz="9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8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Texte du titre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8281955" y="4806082"/>
            <a:ext cx="233395" cy="196208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675">
                <a:solidFill>
                  <a:srgbClr val="888888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transition spd="med"/>
  <p:txStyles>
    <p:titleStyle>
      <a:lvl1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128588" marR="0" indent="-12858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407194" marR="0" indent="-150019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694373" marR="0" indent="-180023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979243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1236418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1493593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1750768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2007943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2265118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1pPr>
      <a:lvl2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2pPr>
      <a:lvl3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3pPr>
      <a:lvl4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4pPr>
      <a:lvl5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5pPr>
      <a:lvl6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6pPr>
      <a:lvl7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7pPr>
      <a:lvl8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8pPr>
      <a:lvl9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eneabdou@hotmail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Picture 4" descr="Picture 4"/>
          <p:cNvPicPr>
            <a:picLocks noChangeAspect="1"/>
          </p:cNvPicPr>
          <p:nvPr/>
        </p:nvPicPr>
        <p:blipFill rotWithShape="1">
          <a:blip r:embed="rId2"/>
          <a:srcRect l="1037" t="4239" r="48896" b="21742"/>
          <a:stretch/>
        </p:blipFill>
        <p:spPr>
          <a:xfrm rot="5400000">
            <a:off x="3576396" y="-443897"/>
            <a:ext cx="1991207" cy="9144003"/>
          </a:xfrm>
          <a:prstGeom prst="rect">
            <a:avLst/>
          </a:prstGeom>
          <a:ln w="12700">
            <a:miter lim="400000"/>
          </a:ln>
        </p:spPr>
      </p:pic>
      <p:sp>
        <p:nvSpPr>
          <p:cNvPr id="114" name="Titre 10"/>
          <p:cNvSpPr txBox="1"/>
          <p:nvPr/>
        </p:nvSpPr>
        <p:spPr>
          <a:xfrm>
            <a:off x="1954377" y="3333249"/>
            <a:ext cx="5410221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289" rIns="34289">
            <a:spAutoFit/>
          </a:bodyPr>
          <a:lstStyle/>
          <a:p>
            <a:pPr algn="ctr" defTabSz="377189">
              <a:defRPr sz="1200" b="1" i="1">
                <a:solidFill>
                  <a:srgbClr val="535353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lang="fr-FR" sz="12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Dr. Asma El </a:t>
            </a:r>
            <a:r>
              <a:rPr lang="fr-FR" sz="1200" dirty="0" err="1">
                <a:solidFill>
                  <a:schemeClr val="tx1"/>
                </a:solidFill>
                <a:latin typeface="Arial Rounded MT Bold" panose="020F0704030504030204" pitchFamily="34" charset="0"/>
              </a:rPr>
              <a:t>Kasmi</a:t>
            </a:r>
            <a:endParaRPr lang="fr-FR" sz="12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 defTabSz="377189">
              <a:defRPr sz="1200" b="1" i="1">
                <a:solidFill>
                  <a:srgbClr val="535353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lang="fr-FR" sz="1200" u="sng" dirty="0">
                <a:latin typeface="Arial Rounded MT Bold" panose="020F0704030504030204" pitchFamily="34" charset="0"/>
              </a:rPr>
              <a:t>Email</a:t>
            </a:r>
            <a:r>
              <a:rPr lang="fr-FR" sz="1200" dirty="0">
                <a:latin typeface="Arial Rounded MT Bold" panose="020F0704030504030204" pitchFamily="34" charset="0"/>
              </a:rPr>
              <a:t>: </a:t>
            </a:r>
            <a:r>
              <a:rPr lang="fr-FR" sz="1200" dirty="0">
                <a:latin typeface="Arial Rounded MT Bold" panose="020F0704030504030204" pitchFamily="34" charset="0"/>
                <a:hlinkClick r:id="rId3"/>
              </a:rPr>
              <a:t>asma.elkasmi@gmail.com</a:t>
            </a:r>
            <a:r>
              <a:rPr lang="fr-FR" sz="1200" dirty="0">
                <a:latin typeface="Arial Rounded MT Bold" panose="020F0704030504030204" pitchFamily="34" charset="0"/>
              </a:rPr>
              <a:t> </a:t>
            </a:r>
          </a:p>
        </p:txBody>
      </p:sp>
      <p:sp>
        <p:nvSpPr>
          <p:cNvPr id="115" name="Rectangle 13"/>
          <p:cNvSpPr txBox="1"/>
          <p:nvPr/>
        </p:nvSpPr>
        <p:spPr>
          <a:xfrm>
            <a:off x="1248603" y="1997283"/>
            <a:ext cx="6779860" cy="10060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5718" tIns="25718" rIns="25718" bIns="25718" anchor="ctr">
            <a:spAutoFit/>
          </a:bodyPr>
          <a:lstStyle/>
          <a:p>
            <a:pPr indent="303610" algn="ctr">
              <a:defRPr sz="2500" b="1" cap="all">
                <a:solidFill>
                  <a:srgbClr val="007BA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SN" sz="1400" b="1" dirty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Kick-off meeting du 9</a:t>
            </a:r>
            <a:r>
              <a:rPr lang="fr-SN" sz="1400" b="1" baseline="30000" dirty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e</a:t>
            </a:r>
            <a:r>
              <a:rPr lang="fr-SN" sz="1400" b="1" dirty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 Forum Mondial de l’eau, </a:t>
            </a:r>
            <a:r>
              <a:rPr lang="fr-SN" sz="1400" b="1" dirty="0" err="1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dakar</a:t>
            </a:r>
            <a:r>
              <a:rPr lang="fr-SN" sz="1400" b="1" dirty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 2021</a:t>
            </a:r>
            <a:endParaRPr lang="fr-SN" sz="1400" b="1" u="sng" dirty="0">
              <a:solidFill>
                <a:srgbClr val="007BAE"/>
              </a:solidFill>
              <a:latin typeface="Arial Rounded MT Bold" panose="020F0704030504030204" pitchFamily="34" charset="0"/>
              <a:ea typeface="Arial"/>
              <a:cs typeface="Arial"/>
            </a:endParaRPr>
          </a:p>
          <a:p>
            <a:pPr indent="303610" algn="ctr">
              <a:defRPr sz="2500" b="1" cap="all">
                <a:solidFill>
                  <a:srgbClr val="007BA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SN" sz="2400" b="1" dirty="0">
                <a:solidFill>
                  <a:srgbClr val="007BAE"/>
                </a:solidFill>
                <a:latin typeface="Arial Rounded MT Bold" panose="020F0704030504030204" pitchFamily="34" charset="0"/>
                <a:ea typeface="Arial"/>
                <a:cs typeface="Arial"/>
              </a:rPr>
              <a:t>Cooperation priority break-out session report</a:t>
            </a:r>
            <a:endParaRPr sz="2400" b="1" dirty="0">
              <a:solidFill>
                <a:srgbClr val="007BAE"/>
              </a:solidFill>
              <a:latin typeface="Arial Rounded MT Bold" panose="020F0704030504030204" pitchFamily="34" charset="0"/>
              <a:ea typeface="Arial"/>
              <a:cs typeface="Arial"/>
            </a:endParaRPr>
          </a:p>
        </p:txBody>
      </p:sp>
      <p:sp>
        <p:nvSpPr>
          <p:cNvPr id="116" name="Rectangle 14"/>
          <p:cNvSpPr txBox="1"/>
          <p:nvPr/>
        </p:nvSpPr>
        <p:spPr>
          <a:xfrm>
            <a:off x="1639081" y="4611148"/>
            <a:ext cx="5894411" cy="276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289" tIns="34289" rIns="34289" bIns="34289">
            <a:spAutoFit/>
          </a:bodyPr>
          <a:lstStyle>
            <a:lvl1pPr algn="ctr">
              <a:defRPr b="1">
                <a:solidFill>
                  <a:srgbClr val="002060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r>
              <a:rPr lang="fr-SN" sz="1350" dirty="0">
                <a:latin typeface="Arial Rounded MT Bold" panose="020F0704030504030204" pitchFamily="34" charset="0"/>
              </a:rPr>
              <a:t>DAKAR,</a:t>
            </a:r>
            <a:r>
              <a:rPr sz="1350" dirty="0">
                <a:latin typeface="Arial Rounded MT Bold" panose="020F0704030504030204" pitchFamily="34" charset="0"/>
              </a:rPr>
              <a:t> le </a:t>
            </a:r>
            <a:r>
              <a:rPr lang="fr-SN" sz="1350" dirty="0" smtClean="0">
                <a:latin typeface="Arial Rounded MT Bold" panose="020F0704030504030204" pitchFamily="34" charset="0"/>
              </a:rPr>
              <a:t>21</a:t>
            </a:r>
            <a:r>
              <a:rPr sz="1350" dirty="0" smtClean="0">
                <a:latin typeface="Arial Rounded MT Bold" panose="020F0704030504030204" pitchFamily="34" charset="0"/>
              </a:rPr>
              <a:t> </a:t>
            </a:r>
            <a:r>
              <a:rPr lang="fr-SN" sz="1350" dirty="0">
                <a:latin typeface="Arial Rounded MT Bold" panose="020F0704030504030204" pitchFamily="34" charset="0"/>
              </a:rPr>
              <a:t>juin</a:t>
            </a:r>
            <a:r>
              <a:rPr sz="1350" dirty="0">
                <a:latin typeface="Arial Rounded MT Bold" panose="020F0704030504030204" pitchFamily="34" charset="0"/>
              </a:rPr>
              <a:t> 2019</a:t>
            </a:r>
          </a:p>
        </p:txBody>
      </p:sp>
      <p:pic>
        <p:nvPicPr>
          <p:cNvPr id="118" name="Image" descr="Image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7754088" y="161962"/>
            <a:ext cx="839858" cy="504854"/>
          </a:xfrm>
          <a:prstGeom prst="rect">
            <a:avLst/>
          </a:prstGeom>
          <a:ln w="12700">
            <a:miter lim="400000"/>
          </a:ln>
        </p:spPr>
      </p:pic>
      <p:pic>
        <p:nvPicPr>
          <p:cNvPr id="119" name="Picture 1" descr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526" y="238261"/>
            <a:ext cx="624077" cy="352256"/>
          </a:xfrm>
          <a:prstGeom prst="rect">
            <a:avLst/>
          </a:prstGeom>
          <a:ln w="12700">
            <a:miter lim="400000"/>
          </a:ln>
        </p:spPr>
      </p:pic>
      <p:sp>
        <p:nvSpPr>
          <p:cNvPr id="120" name="ZoneTexte 15"/>
          <p:cNvSpPr txBox="1"/>
          <p:nvPr/>
        </p:nvSpPr>
        <p:spPr>
          <a:xfrm>
            <a:off x="189313" y="589030"/>
            <a:ext cx="1681295" cy="3348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34289" rIns="34289">
            <a:spAutoFit/>
          </a:bodyPr>
          <a:lstStyle>
            <a:lvl1pPr>
              <a:defRPr sz="900" b="1">
                <a:solidFill>
                  <a:srgbClr val="00B0F0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</a:lstStyle>
          <a:p>
            <a:r>
              <a:rPr sz="788" dirty="0"/>
              <a:t>RÉPUBLIQUE DU SÉNÉGAL</a:t>
            </a:r>
            <a:endParaRPr lang="fr-SN" sz="788" dirty="0"/>
          </a:p>
          <a:p>
            <a:r>
              <a:rPr lang="fr-SN" sz="788" dirty="0"/>
              <a:t>Un Peuple – Un But – Une Foi</a:t>
            </a:r>
            <a:endParaRPr sz="788" dirty="0"/>
          </a:p>
        </p:txBody>
      </p:sp>
      <p:pic>
        <p:nvPicPr>
          <p:cNvPr id="11" name="Image 10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0836" y="464745"/>
            <a:ext cx="1268330" cy="136211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re 10">
            <a:extLst>
              <a:ext uri="{FF2B5EF4-FFF2-40B4-BE49-F238E27FC236}">
                <a16:creationId xmlns:a16="http://schemas.microsoft.com/office/drawing/2014/main" id="{1B35FCAA-0263-A848-9282-294E363BEE92}"/>
              </a:ext>
            </a:extLst>
          </p:cNvPr>
          <p:cNvSpPr txBox="1"/>
          <p:nvPr/>
        </p:nvSpPr>
        <p:spPr>
          <a:xfrm>
            <a:off x="2059890" y="3682862"/>
            <a:ext cx="5410221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4289" rIns="34289">
            <a:spAutoFit/>
          </a:bodyPr>
          <a:lstStyle/>
          <a:p>
            <a:pPr algn="ctr" defTabSz="377189">
              <a:defRPr sz="1200" b="1" i="1">
                <a:solidFill>
                  <a:srgbClr val="535353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lang="fr-FR" sz="12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Dr</a:t>
            </a:r>
            <a:r>
              <a:rPr lang="fr-FR" sz="1200">
                <a:solidFill>
                  <a:schemeClr val="tx1"/>
                </a:solidFill>
                <a:latin typeface="Arial Rounded MT Bold" panose="020F0704030504030204" pitchFamily="34" charset="0"/>
              </a:rPr>
              <a:t>. Papa Samba Diop</a:t>
            </a:r>
            <a:endParaRPr lang="fr-FR" sz="12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 defTabSz="377189">
              <a:defRPr sz="1200" b="1" i="1">
                <a:solidFill>
                  <a:srgbClr val="535353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lang="fr-FR" sz="1200" u="sng" dirty="0">
                <a:latin typeface="Arial Rounded MT Bold" panose="020F0704030504030204" pitchFamily="34" charset="0"/>
              </a:rPr>
              <a:t>Email</a:t>
            </a:r>
            <a:r>
              <a:rPr lang="fr-FR" sz="1200">
                <a:latin typeface="Arial Rounded MT Bold" panose="020F0704030504030204" pitchFamily="34" charset="0"/>
              </a:rPr>
              <a:t>: papsambadiop</a:t>
            </a:r>
            <a:r>
              <a:rPr lang="fr-FR" sz="1200">
                <a:latin typeface="Arial Rounded MT Bold" panose="020F0704030504030204" pitchFamily="34" charset="0"/>
                <a:hlinkClick r:id="rId3"/>
              </a:rPr>
              <a:t>@</a:t>
            </a:r>
            <a:r>
              <a:rPr lang="fr-FR" sz="1200" dirty="0">
                <a:latin typeface="Arial Rounded MT Bold" panose="020F0704030504030204" pitchFamily="34" charset="0"/>
                <a:hlinkClick r:id="rId3"/>
              </a:rPr>
              <a:t>gmail.com</a:t>
            </a:r>
            <a:r>
              <a:rPr lang="fr-FR" sz="1200" dirty="0">
                <a:latin typeface="Arial Rounded MT Bold" panose="020F0704030504030204" pitchFamily="34" charset="0"/>
              </a:rPr>
              <a:t> 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le 1"/>
          <p:cNvSpPr txBox="1">
            <a:spLocks noGrp="1"/>
          </p:cNvSpPr>
          <p:nvPr>
            <p:ph type="title"/>
          </p:nvPr>
        </p:nvSpPr>
        <p:spPr>
          <a:xfrm>
            <a:off x="350870" y="169650"/>
            <a:ext cx="8481403" cy="686164"/>
          </a:xfrm>
          <a:prstGeom prst="rect">
            <a:avLst/>
          </a:prstGeom>
          <a:solidFill>
            <a:srgbClr val="EDEDED"/>
          </a:solidFill>
          <a:ln w="9525">
            <a:solidFill>
              <a:srgbClr val="00B0F0"/>
            </a:solidFill>
            <a:round/>
          </a:ln>
        </p:spPr>
        <p:txBody>
          <a:bodyPr lIns="34289" rIns="34289" anchor="ctr">
            <a:normAutofit/>
          </a:bodyPr>
          <a:lstStyle/>
          <a:p>
            <a:r>
              <a:rPr lang="pt-BR" sz="1800" dirty="0" err="1">
                <a:solidFill>
                  <a:srgbClr val="0070C0"/>
                </a:solidFill>
                <a:latin typeface="Britannic Bold" panose="020B0903060703020204" pitchFamily="34" charset="0"/>
              </a:rPr>
              <a:t>Which</a:t>
            </a:r>
            <a:r>
              <a:rPr lang="pt-BR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 are </a:t>
            </a:r>
            <a:r>
              <a:rPr lang="pt-BR" sz="1800" dirty="0" err="1">
                <a:solidFill>
                  <a:srgbClr val="0070C0"/>
                </a:solidFill>
                <a:latin typeface="Britannic Bold" panose="020B0903060703020204" pitchFamily="34" charset="0"/>
              </a:rPr>
              <a:t>the</a:t>
            </a:r>
            <a:r>
              <a:rPr lang="pt-BR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 3 </a:t>
            </a:r>
            <a:r>
              <a:rPr lang="pt-BR" sz="1800" dirty="0" err="1">
                <a:solidFill>
                  <a:srgbClr val="0070C0"/>
                </a:solidFill>
                <a:latin typeface="Britannic Bold" panose="020B0903060703020204" pitchFamily="34" charset="0"/>
              </a:rPr>
              <a:t>most</a:t>
            </a:r>
            <a:r>
              <a:rPr lang="pt-BR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 </a:t>
            </a:r>
            <a:r>
              <a:rPr lang="pt-BR" sz="1800" dirty="0" err="1">
                <a:solidFill>
                  <a:srgbClr val="0070C0"/>
                </a:solidFill>
                <a:latin typeface="Britannic Bold" panose="020B0903060703020204" pitchFamily="34" charset="0"/>
              </a:rPr>
              <a:t>important</a:t>
            </a:r>
            <a:r>
              <a:rPr lang="pt-BR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 </a:t>
            </a:r>
            <a:r>
              <a:rPr lang="pt-BR" sz="1800" dirty="0" err="1">
                <a:solidFill>
                  <a:srgbClr val="0070C0"/>
                </a:solidFill>
                <a:latin typeface="Britannic Bold" panose="020B0903060703020204" pitchFamily="34" charset="0"/>
              </a:rPr>
              <a:t>issues</a:t>
            </a:r>
            <a:r>
              <a:rPr lang="pt-BR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 </a:t>
            </a:r>
            <a:r>
              <a:rPr lang="pt-BR" sz="1800" dirty="0" err="1">
                <a:solidFill>
                  <a:srgbClr val="0070C0"/>
                </a:solidFill>
                <a:latin typeface="Britannic Bold" panose="020B0903060703020204" pitchFamily="34" charset="0"/>
              </a:rPr>
              <a:t>that</a:t>
            </a:r>
            <a:r>
              <a:rPr lang="pt-BR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 </a:t>
            </a:r>
            <a:r>
              <a:rPr lang="pt-BR" sz="1800" dirty="0" err="1">
                <a:solidFill>
                  <a:srgbClr val="0070C0"/>
                </a:solidFill>
                <a:latin typeface="Britannic Bold" panose="020B0903060703020204" pitchFamily="34" charset="0"/>
              </a:rPr>
              <a:t>should</a:t>
            </a:r>
            <a:r>
              <a:rPr lang="pt-BR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 </a:t>
            </a:r>
            <a:r>
              <a:rPr lang="pt-BR" sz="1800" dirty="0" err="1">
                <a:solidFill>
                  <a:srgbClr val="0070C0"/>
                </a:solidFill>
                <a:latin typeface="Britannic Bold" panose="020B0903060703020204" pitchFamily="34" charset="0"/>
              </a:rPr>
              <a:t>be</a:t>
            </a:r>
            <a:r>
              <a:rPr lang="pt-BR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 </a:t>
            </a:r>
            <a:r>
              <a:rPr lang="pt-BR" sz="1800" dirty="0" err="1">
                <a:solidFill>
                  <a:srgbClr val="0070C0"/>
                </a:solidFill>
                <a:latin typeface="Britannic Bold" panose="020B0903060703020204" pitchFamily="34" charset="0"/>
              </a:rPr>
              <a:t>addressed</a:t>
            </a:r>
            <a:r>
              <a:rPr lang="pt-BR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 </a:t>
            </a:r>
            <a:r>
              <a:rPr lang="pt-BR" sz="1800" dirty="0" err="1">
                <a:solidFill>
                  <a:srgbClr val="0070C0"/>
                </a:solidFill>
                <a:latin typeface="Britannic Bold" panose="020B0903060703020204" pitchFamily="34" charset="0"/>
              </a:rPr>
              <a:t>by</a:t>
            </a:r>
            <a:r>
              <a:rPr lang="pt-BR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 </a:t>
            </a:r>
            <a:r>
              <a:rPr lang="pt-BR" sz="1800" dirty="0" err="1">
                <a:solidFill>
                  <a:srgbClr val="0070C0"/>
                </a:solidFill>
                <a:latin typeface="Britannic Bold" panose="020B0903060703020204" pitchFamily="34" charset="0"/>
              </a:rPr>
              <a:t>this</a:t>
            </a:r>
            <a:r>
              <a:rPr lang="pt-BR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 </a:t>
            </a:r>
            <a:r>
              <a:rPr lang="pt-BR" sz="1800" dirty="0" err="1">
                <a:solidFill>
                  <a:srgbClr val="0070C0"/>
                </a:solidFill>
                <a:latin typeface="Britannic Bold" panose="020B0903060703020204" pitchFamily="34" charset="0"/>
              </a:rPr>
              <a:t>priority</a:t>
            </a:r>
            <a:r>
              <a:rPr lang="pt-BR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? </a:t>
            </a:r>
            <a:endParaRPr lang="fr-FR" sz="1800" dirty="0">
              <a:solidFill>
                <a:srgbClr val="0070C0"/>
              </a:solidFill>
              <a:latin typeface="Britannic Bold" panose="020B0903060703020204" pitchFamily="34" charset="0"/>
            </a:endParaRPr>
          </a:p>
        </p:txBody>
      </p:sp>
      <p:sp>
        <p:nvSpPr>
          <p:cNvPr id="131" name="Text Placeholder 2"/>
          <p:cNvSpPr txBox="1">
            <a:spLocks noGrp="1"/>
          </p:cNvSpPr>
          <p:nvPr>
            <p:ph type="body" idx="1"/>
          </p:nvPr>
        </p:nvSpPr>
        <p:spPr>
          <a:xfrm>
            <a:off x="388303" y="1443852"/>
            <a:ext cx="8925791" cy="369964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+mj-lt"/>
              <a:buAutoNum type="arabicPeriod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pt-BR" sz="2024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Transboundary</a:t>
            </a:r>
            <a:r>
              <a:rPr lang="pt-BR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rPr lang="pt-BR" sz="2024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cooperation</a:t>
            </a:r>
            <a:r>
              <a:rPr lang="pt-BR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, </a:t>
            </a:r>
            <a:r>
              <a:rPr lang="pt-BR" sz="2024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shared</a:t>
            </a:r>
            <a:r>
              <a:rPr lang="pt-BR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rPr lang="pt-BR" sz="2024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waters</a:t>
            </a:r>
            <a:r>
              <a:rPr lang="pt-BR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rPr lang="pt-BR" sz="2024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and</a:t>
            </a:r>
            <a:r>
              <a:rPr lang="pt-BR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common </a:t>
            </a:r>
            <a:r>
              <a:rPr lang="pt-BR" sz="2024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infrastructure</a:t>
            </a:r>
            <a:r>
              <a:rPr lang="pt-BR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(22%)</a:t>
            </a:r>
          </a:p>
          <a:p>
            <a:pPr marL="342900" indent="-342900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+mj-lt"/>
              <a:buAutoNum type="arabicPeriod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pt-BR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Dialogue </a:t>
            </a:r>
            <a:r>
              <a:rPr lang="pt-BR" sz="2024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and</a:t>
            </a:r>
            <a:r>
              <a:rPr lang="pt-BR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rPr lang="pt-BR" sz="2024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cooperation</a:t>
            </a:r>
            <a:r>
              <a:rPr lang="pt-BR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rPr lang="pt-BR" sz="2024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at</a:t>
            </a:r>
            <a:r>
              <a:rPr lang="pt-BR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rPr lang="pt-BR" sz="2024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all</a:t>
            </a:r>
            <a:r>
              <a:rPr lang="pt-BR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rPr lang="pt-BR" sz="2024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institutional</a:t>
            </a:r>
            <a:r>
              <a:rPr lang="pt-BR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rPr lang="pt-BR" sz="2024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levels</a:t>
            </a:r>
            <a:r>
              <a:rPr lang="pt-BR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(19%)</a:t>
            </a:r>
          </a:p>
          <a:p>
            <a:pPr marL="342900" indent="-342900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+mj-lt"/>
              <a:buAutoNum type="arabicPeriod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pt-BR" sz="2024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Water</a:t>
            </a:r>
            <a:r>
              <a:rPr lang="pt-BR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for </a:t>
            </a:r>
            <a:r>
              <a:rPr lang="pt-BR" sz="2024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peace</a:t>
            </a:r>
            <a:r>
              <a:rPr lang="pt-BR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(15%)</a:t>
            </a:r>
          </a:p>
          <a:p>
            <a:pPr marL="342900" indent="-342900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+mj-lt"/>
              <a:buAutoNum type="arabicPeriod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pt-BR" sz="1800" dirty="0">
              <a:solidFill>
                <a:srgbClr val="454545"/>
              </a:solidFill>
              <a:sym typeface="Helvetica"/>
            </a:endParaRPr>
          </a:p>
        </p:txBody>
      </p:sp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  <p:grpSp>
        <p:nvGrpSpPr>
          <p:cNvPr id="7" name="Groupe 6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8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9" name="ZoneTexte 8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5957086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le 1"/>
          <p:cNvSpPr txBox="1">
            <a:spLocks noGrp="1"/>
          </p:cNvSpPr>
          <p:nvPr>
            <p:ph type="title"/>
          </p:nvPr>
        </p:nvSpPr>
        <p:spPr>
          <a:xfrm>
            <a:off x="218208" y="22243"/>
            <a:ext cx="8749147" cy="686164"/>
          </a:xfrm>
          <a:prstGeom prst="rect">
            <a:avLst/>
          </a:prstGeom>
          <a:solidFill>
            <a:srgbClr val="EDEDED"/>
          </a:solidFill>
          <a:ln w="9525">
            <a:solidFill>
              <a:srgbClr val="00B0F0"/>
            </a:solidFill>
            <a:round/>
          </a:ln>
        </p:spPr>
        <p:txBody>
          <a:bodyPr lIns="34289" rIns="34289" anchor="ctr">
            <a:normAutofit/>
          </a:bodyPr>
          <a:lstStyle/>
          <a:p>
            <a:pPr defTabSz="914400">
              <a:lnSpc>
                <a:spcPct val="100000"/>
              </a:lnSpc>
              <a:defRPr/>
            </a:pPr>
            <a:r>
              <a:rPr lang="en-US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What concrete outcomes will enable progress on these 3 issues by 2021 and/or after (initiatives to be launched during the Forum)?</a:t>
            </a:r>
          </a:p>
        </p:txBody>
      </p:sp>
      <p:sp>
        <p:nvSpPr>
          <p:cNvPr id="131" name="Text Placeholder 2"/>
          <p:cNvSpPr txBox="1">
            <a:spLocks noGrp="1"/>
          </p:cNvSpPr>
          <p:nvPr>
            <p:ph type="body" idx="1"/>
          </p:nvPr>
        </p:nvSpPr>
        <p:spPr>
          <a:xfrm>
            <a:off x="70790" y="651678"/>
            <a:ext cx="8785468" cy="369964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indent="-457200" defTabSz="612006">
              <a:lnSpc>
                <a:spcPct val="100000"/>
              </a:lnSpc>
              <a:spcBef>
                <a:spcPts val="450"/>
              </a:spcBef>
              <a:spcAft>
                <a:spcPts val="600"/>
              </a:spcAft>
              <a:buClr>
                <a:srgbClr val="1C3B72"/>
              </a:buClr>
              <a:buSzPct val="90000"/>
              <a:buFont typeface="+mj-lt"/>
              <a:buAutoNum type="arabicPeriod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600" b="1" dirty="0" err="1">
                <a:solidFill>
                  <a:srgbClr val="454545"/>
                </a:solidFill>
                <a:sym typeface="Helvetica"/>
              </a:rPr>
              <a:t>Transboundary</a:t>
            </a:r>
            <a:r>
              <a:rPr lang="en-GB" sz="1600" b="1" dirty="0">
                <a:solidFill>
                  <a:srgbClr val="454545"/>
                </a:solidFill>
                <a:sym typeface="Helvetica"/>
              </a:rPr>
              <a:t> cooperation, shared waters and common infrastructure </a:t>
            </a:r>
          </a:p>
          <a:p>
            <a:pPr marL="735806" lvl="1" indent="-457200" defTabSz="612006">
              <a:spcBef>
                <a:spcPts val="45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500" dirty="0">
                <a:solidFill>
                  <a:srgbClr val="454545"/>
                </a:solidFill>
                <a:sym typeface="Helvetica"/>
              </a:rPr>
              <a:t>Knowledge and good understanding of </a:t>
            </a:r>
            <a:r>
              <a:rPr lang="en-GB" sz="1500" dirty="0" err="1">
                <a:solidFill>
                  <a:srgbClr val="454545"/>
                </a:solidFill>
                <a:sym typeface="Helvetica"/>
              </a:rPr>
              <a:t>transboundary</a:t>
            </a:r>
            <a:r>
              <a:rPr lang="en-GB" sz="1500" dirty="0">
                <a:solidFill>
                  <a:srgbClr val="454545"/>
                </a:solidFill>
                <a:sym typeface="Helvetica"/>
              </a:rPr>
              <a:t> water resources</a:t>
            </a:r>
          </a:p>
          <a:p>
            <a:pPr marL="735806" lvl="1" indent="-457200" defTabSz="612006"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500" dirty="0">
                <a:solidFill>
                  <a:srgbClr val="454545"/>
                </a:solidFill>
                <a:sym typeface="Helvetica"/>
              </a:rPr>
              <a:t>Information, Communication and Dialogue</a:t>
            </a:r>
          </a:p>
          <a:p>
            <a:pPr marL="735806" lvl="1" indent="-457200" defTabSz="612006"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500" dirty="0">
                <a:solidFill>
                  <a:srgbClr val="454545"/>
                </a:solidFill>
                <a:sym typeface="Helvetica"/>
              </a:rPr>
              <a:t>Identify and involve all stakeholders</a:t>
            </a:r>
          </a:p>
          <a:p>
            <a:pPr marL="735806" lvl="1" indent="-457200" defTabSz="612006"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500" dirty="0">
                <a:solidFill>
                  <a:srgbClr val="454545"/>
                </a:solidFill>
                <a:sym typeface="Helvetica"/>
              </a:rPr>
              <a:t>Legal instruments for cooperation</a:t>
            </a:r>
          </a:p>
          <a:p>
            <a:pPr marL="735806" lvl="1" indent="-457200" defTabSz="612006"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Increase </a:t>
            </a:r>
            <a:r>
              <a:rPr lang="en-US" sz="1500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transboundary</a:t>
            </a:r>
            <a:r>
              <a:rPr lang="en-US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basin organizations: </a:t>
            </a:r>
            <a:r>
              <a:rPr lang="en-GB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c</a:t>
            </a:r>
            <a:r>
              <a:rPr lang="en-GB" sz="1500" dirty="0">
                <a:solidFill>
                  <a:srgbClr val="454545"/>
                </a:solidFill>
                <a:sym typeface="Helvetica"/>
              </a:rPr>
              <a:t>reate/strengthen</a:t>
            </a:r>
            <a:r>
              <a:rPr lang="en-GB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(OMVS, OMVG, Nile…)</a:t>
            </a:r>
          </a:p>
          <a:p>
            <a:pPr marL="735806" lvl="1" indent="-457200" defTabSz="612006"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Increase accession to water conventions 97 and 92</a:t>
            </a:r>
          </a:p>
          <a:p>
            <a:pPr marL="735806" lvl="1" indent="-457200" defTabSz="612006"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Strengthen participation and consultation for shared waters management </a:t>
            </a:r>
          </a:p>
          <a:p>
            <a:pPr marL="735806" lvl="1" indent="-457200" defTabSz="612006"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Benchmark best practices on </a:t>
            </a:r>
            <a:r>
              <a:rPr lang="en-GB" sz="1500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transboundary</a:t>
            </a:r>
            <a:r>
              <a:rPr lang="en-GB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water management and cooperation – Share/capitalize experiences of basin organisations </a:t>
            </a:r>
          </a:p>
          <a:p>
            <a:pPr marL="735806" lvl="1" indent="-457200" defTabSz="612006"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Mobilize human and financial resources for common projects and for the creation of basin organisations</a:t>
            </a:r>
          </a:p>
          <a:p>
            <a:pPr marL="735806" lvl="1" indent="-457200" defTabSz="612006"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Consistent dialogue and cooperation between World Water Forums to help catalyse social and political action 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en-GB" sz="1600" dirty="0">
              <a:solidFill>
                <a:srgbClr val="454545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marL="187895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en-GB" sz="1600" dirty="0">
              <a:solidFill>
                <a:srgbClr val="454545"/>
              </a:solidFill>
              <a:sym typeface="Helvetica"/>
            </a:endParaRPr>
          </a:p>
          <a:p>
            <a:pPr marL="187895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en-GB" sz="1600" dirty="0">
              <a:solidFill>
                <a:srgbClr val="454545"/>
              </a:solidFill>
              <a:sym typeface="Helvetica"/>
            </a:endParaRPr>
          </a:p>
          <a:p>
            <a:pPr marL="187895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en-GB" sz="1600" dirty="0">
              <a:solidFill>
                <a:srgbClr val="454545"/>
              </a:solidFill>
              <a:sym typeface="Helvetica"/>
            </a:endParaRPr>
          </a:p>
          <a:p>
            <a:pPr marL="187895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en-GB" sz="1600" dirty="0">
              <a:solidFill>
                <a:srgbClr val="454545"/>
              </a:solidFill>
              <a:sym typeface="Helvetica"/>
            </a:endParaRPr>
          </a:p>
          <a:p>
            <a:pPr marL="0" indent="0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None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en-GB" sz="1600" dirty="0"/>
          </a:p>
        </p:txBody>
      </p:sp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  <p:grpSp>
        <p:nvGrpSpPr>
          <p:cNvPr id="10" name="Groupe 9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11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" name="ZoneTexte 11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70271892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le 1"/>
          <p:cNvSpPr txBox="1">
            <a:spLocks noGrp="1"/>
          </p:cNvSpPr>
          <p:nvPr>
            <p:ph type="title"/>
          </p:nvPr>
        </p:nvSpPr>
        <p:spPr>
          <a:xfrm>
            <a:off x="218208" y="169650"/>
            <a:ext cx="8749147" cy="686164"/>
          </a:xfrm>
          <a:prstGeom prst="rect">
            <a:avLst/>
          </a:prstGeom>
          <a:solidFill>
            <a:srgbClr val="EDEDED"/>
          </a:solidFill>
          <a:ln w="9525">
            <a:solidFill>
              <a:srgbClr val="00B0F0"/>
            </a:solidFill>
            <a:round/>
          </a:ln>
        </p:spPr>
        <p:txBody>
          <a:bodyPr lIns="34289" rIns="34289" anchor="ctr">
            <a:normAutofit/>
          </a:bodyPr>
          <a:lstStyle/>
          <a:p>
            <a:pPr defTabSz="914400">
              <a:lnSpc>
                <a:spcPct val="100000"/>
              </a:lnSpc>
              <a:defRPr/>
            </a:pPr>
            <a:r>
              <a:rPr lang="en-US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What concrete outcomes will enable progress on these 3 issues by 2021 and/or after (initiatives to be launched during the Forum)?</a:t>
            </a:r>
          </a:p>
        </p:txBody>
      </p:sp>
      <p:sp>
        <p:nvSpPr>
          <p:cNvPr id="131" name="Text Placeholder 2"/>
          <p:cNvSpPr txBox="1">
            <a:spLocks noGrp="1"/>
          </p:cNvSpPr>
          <p:nvPr>
            <p:ph type="body" idx="1"/>
          </p:nvPr>
        </p:nvSpPr>
        <p:spPr>
          <a:xfrm>
            <a:off x="218208" y="901142"/>
            <a:ext cx="8925791" cy="3699648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457200" indent="-457200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+mj-lt"/>
              <a:buAutoNum type="arabicPeriod" startAt="2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700" b="1" dirty="0">
                <a:solidFill>
                  <a:srgbClr val="454545"/>
                </a:solidFill>
                <a:sym typeface="Helvetica"/>
              </a:rPr>
              <a:t>Dialogue and cooperation at all institutional levels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600" dirty="0">
                <a:solidFill>
                  <a:srgbClr val="454545"/>
                </a:solidFill>
                <a:sym typeface="Helvetica"/>
              </a:rPr>
              <a:t>Implement good governance involving all stakeholders in each country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600" dirty="0">
                <a:solidFill>
                  <a:srgbClr val="454545"/>
                </a:solidFill>
                <a:sym typeface="Helvetica"/>
              </a:rPr>
              <a:t>Create multi-actors sharing platforms at national level (government, parliament, private sector, civil society) 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600" dirty="0">
                <a:solidFill>
                  <a:srgbClr val="454545"/>
                </a:solidFill>
                <a:sym typeface="Helvetica"/>
              </a:rPr>
              <a:t>Develop multi-sectors and multi-countries consultation frameworks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600" dirty="0">
                <a:solidFill>
                  <a:srgbClr val="454545"/>
                </a:solidFill>
                <a:sym typeface="Helvetica"/>
              </a:rPr>
              <a:t>Create cooperation mechanisms for </a:t>
            </a:r>
            <a:r>
              <a:rPr lang="en-GB" sz="1600" dirty="0" err="1">
                <a:solidFill>
                  <a:srgbClr val="454545"/>
                </a:solidFill>
                <a:sym typeface="Helvetica"/>
              </a:rPr>
              <a:t>riparians</a:t>
            </a:r>
            <a:endParaRPr lang="en-GB" sz="1600" dirty="0">
              <a:solidFill>
                <a:srgbClr val="454545"/>
              </a:solidFill>
              <a:sym typeface="Helvetica"/>
            </a:endParaRP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600" dirty="0">
                <a:solidFill>
                  <a:srgbClr val="454545"/>
                </a:solidFill>
                <a:sym typeface="Helvetica"/>
              </a:rPr>
              <a:t>Create exchange platforms within and between regional and economic commissions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600" dirty="0">
                <a:solidFill>
                  <a:srgbClr val="454545"/>
                </a:solidFill>
                <a:sym typeface="Helvetica"/>
              </a:rPr>
              <a:t>Develop Information, Education and Communication Programmes 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600" dirty="0">
                <a:solidFill>
                  <a:srgbClr val="454545"/>
                </a:solidFill>
                <a:sym typeface="Helvetica"/>
              </a:rPr>
              <a:t>Create entities for dialogue and cooperation at local, national and </a:t>
            </a:r>
            <a:r>
              <a:rPr lang="en-GB" sz="1600" dirty="0" err="1">
                <a:solidFill>
                  <a:srgbClr val="454545"/>
                </a:solidFill>
                <a:sym typeface="Helvetica"/>
              </a:rPr>
              <a:t>transboundary</a:t>
            </a:r>
            <a:r>
              <a:rPr lang="en-GB" sz="1600" dirty="0">
                <a:solidFill>
                  <a:srgbClr val="454545"/>
                </a:solidFill>
                <a:sym typeface="Helvetica"/>
              </a:rPr>
              <a:t> levels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600" dirty="0">
                <a:solidFill>
                  <a:srgbClr val="454545"/>
                </a:solidFill>
                <a:sym typeface="Helvetica"/>
              </a:rPr>
              <a:t>Increase participation of all stakeholders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600" dirty="0">
                <a:solidFill>
                  <a:srgbClr val="454545"/>
                </a:solidFill>
                <a:sym typeface="Helvetica"/>
              </a:rPr>
              <a:t>Adopt and implement IWRM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600" dirty="0">
                <a:solidFill>
                  <a:srgbClr val="454545"/>
                </a:solidFill>
                <a:sym typeface="Helvetica"/>
              </a:rPr>
              <a:t>Put in place legal frameworks for basin management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600" dirty="0">
                <a:solidFill>
                  <a:srgbClr val="454545"/>
                </a:solidFill>
                <a:sym typeface="Helvetica"/>
              </a:rPr>
              <a:t>Capacity building, information and awareness raising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en-GB" dirty="0"/>
          </a:p>
        </p:txBody>
      </p:sp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  <p:grpSp>
        <p:nvGrpSpPr>
          <p:cNvPr id="10" name="Groupe 9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11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" name="ZoneTexte 11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7813293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le 1"/>
          <p:cNvSpPr txBox="1">
            <a:spLocks noGrp="1"/>
          </p:cNvSpPr>
          <p:nvPr>
            <p:ph type="title"/>
          </p:nvPr>
        </p:nvSpPr>
        <p:spPr>
          <a:xfrm>
            <a:off x="218208" y="169650"/>
            <a:ext cx="8749147" cy="686164"/>
          </a:xfrm>
          <a:prstGeom prst="rect">
            <a:avLst/>
          </a:prstGeom>
          <a:solidFill>
            <a:srgbClr val="EDEDED"/>
          </a:solidFill>
          <a:ln w="9525">
            <a:solidFill>
              <a:srgbClr val="00B0F0"/>
            </a:solidFill>
            <a:round/>
          </a:ln>
        </p:spPr>
        <p:txBody>
          <a:bodyPr lIns="34289" rIns="34289" anchor="ctr">
            <a:normAutofit/>
          </a:bodyPr>
          <a:lstStyle/>
          <a:p>
            <a:pPr defTabSz="914400">
              <a:lnSpc>
                <a:spcPct val="100000"/>
              </a:lnSpc>
              <a:defRPr/>
            </a:pPr>
            <a:r>
              <a:rPr lang="en-US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What concrete outcomes will enable progress on these 3 issues by 2021 and/or after (initiatives to be launched during the Forum)?</a:t>
            </a:r>
          </a:p>
        </p:txBody>
      </p:sp>
      <p:sp>
        <p:nvSpPr>
          <p:cNvPr id="131" name="Text Placeholder 2"/>
          <p:cNvSpPr txBox="1">
            <a:spLocks noGrp="1"/>
          </p:cNvSpPr>
          <p:nvPr>
            <p:ph type="body" idx="1"/>
          </p:nvPr>
        </p:nvSpPr>
        <p:spPr>
          <a:xfrm>
            <a:off x="218208" y="980515"/>
            <a:ext cx="8925791" cy="369964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+mj-lt"/>
              <a:buAutoNum type="arabicPeriod" startAt="3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600" b="1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Water for peace 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Implement joint federative projects between </a:t>
            </a:r>
            <a:r>
              <a:rPr lang="en-GB" sz="1500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riparians</a:t>
            </a:r>
            <a:r>
              <a:rPr lang="en-GB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and create cooperation frameworks between riparian communities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Put in place </a:t>
            </a:r>
            <a:r>
              <a:rPr lang="en-US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mechanisms for the prevention, early alert and management of conflicts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Associate the youth in actions in favor of water for peace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Promote the ratification of international conventions for </a:t>
            </a:r>
            <a:r>
              <a:rPr lang="en-US" sz="1500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transboundary</a:t>
            </a:r>
            <a:r>
              <a:rPr lang="en-US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cooperation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Promote benefits sharing in </a:t>
            </a:r>
            <a:r>
              <a:rPr lang="en-US" sz="1500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transboundary</a:t>
            </a:r>
            <a:r>
              <a:rPr lang="en-US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water management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Promote international water governance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Strengthen diplomacy and harmonization of politics for good water resources management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Involve stakeholders from outside the water sector  </a:t>
            </a:r>
            <a:endParaRPr lang="en-GB" sz="1500" dirty="0">
              <a:solidFill>
                <a:srgbClr val="454545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en-GB" sz="1500" dirty="0">
              <a:solidFill>
                <a:srgbClr val="454545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  <p:grpSp>
        <p:nvGrpSpPr>
          <p:cNvPr id="10" name="Groupe 9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11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" name="ZoneTexte 11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81081045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le 1"/>
          <p:cNvSpPr txBox="1">
            <a:spLocks noGrp="1"/>
          </p:cNvSpPr>
          <p:nvPr>
            <p:ph type="title"/>
          </p:nvPr>
        </p:nvSpPr>
        <p:spPr>
          <a:xfrm>
            <a:off x="218208" y="294379"/>
            <a:ext cx="8749147" cy="686164"/>
          </a:xfrm>
          <a:prstGeom prst="rect">
            <a:avLst/>
          </a:prstGeom>
          <a:solidFill>
            <a:srgbClr val="EDEDED"/>
          </a:solidFill>
          <a:ln w="9525">
            <a:solidFill>
              <a:srgbClr val="00B0F0"/>
            </a:solidFill>
            <a:round/>
          </a:ln>
        </p:spPr>
        <p:txBody>
          <a:bodyPr lIns="34289" rIns="34289" anchor="ctr">
            <a:noAutofit/>
          </a:bodyPr>
          <a:lstStyle/>
          <a:p>
            <a:pPr defTabSz="914400">
              <a:lnSpc>
                <a:spcPct val="100000"/>
              </a:lnSpc>
              <a:defRPr/>
            </a:pPr>
            <a:r>
              <a:rPr lang="en-US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Which type of organizations or institutions and stakeholders need to be involved in the development of this priority, considering political- regional -citizens -thematic perspectives?</a:t>
            </a:r>
            <a:br>
              <a:rPr lang="en-US" sz="1800" dirty="0">
                <a:solidFill>
                  <a:srgbClr val="0070C0"/>
                </a:solidFill>
                <a:latin typeface="Britannic Bold" panose="020B0903060703020204" pitchFamily="34" charset="0"/>
              </a:rPr>
            </a:br>
            <a:endParaRPr lang="en-US" sz="1800" dirty="0">
              <a:solidFill>
                <a:srgbClr val="0070C0"/>
              </a:solidFill>
              <a:latin typeface="Britannic Bold" panose="020B0903060703020204" pitchFamily="34" charset="0"/>
            </a:endParaRPr>
          </a:p>
        </p:txBody>
      </p:sp>
      <p:sp>
        <p:nvSpPr>
          <p:cNvPr id="131" name="Text Placeholder 2"/>
          <p:cNvSpPr txBox="1">
            <a:spLocks noGrp="1"/>
          </p:cNvSpPr>
          <p:nvPr>
            <p:ph type="body" idx="1"/>
          </p:nvPr>
        </p:nvSpPr>
        <p:spPr>
          <a:xfrm>
            <a:off x="691734" y="991853"/>
            <a:ext cx="8951225" cy="3917787"/>
          </a:xfrm>
          <a:prstGeom prst="rect">
            <a:avLst/>
          </a:prstGeom>
        </p:spPr>
        <p:txBody>
          <a:bodyPr>
            <a:normAutofit fontScale="47500" lnSpcReduction="20000"/>
          </a:bodyPr>
          <a:lstStyle/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1600" dirty="0"/>
              <a:t> </a:t>
            </a:r>
            <a:r>
              <a:rPr lang="fr-SN" sz="2500" dirty="0"/>
              <a:t>Local governments </a:t>
            </a:r>
            <a:r>
              <a:rPr lang="fr-SN" sz="25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, UCLG (</a:t>
            </a:r>
            <a:r>
              <a:rPr lang="en-US" sz="2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United Cities and Local Governments), </a:t>
            </a:r>
            <a:r>
              <a:rPr lang="fr-SN" sz="2500" dirty="0">
                <a:solidFill>
                  <a:srgbClr val="454545"/>
                </a:solidFill>
                <a:sym typeface="Helvetica"/>
              </a:rPr>
              <a:t>ORU-FOGAR United Regions Organisation</a:t>
            </a:r>
            <a:endParaRPr lang="en-US" sz="2500" dirty="0">
              <a:solidFill>
                <a:srgbClr val="454545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2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Water </a:t>
            </a:r>
            <a:r>
              <a:rPr lang="en-US" sz="2500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Riparians</a:t>
            </a:r>
            <a:endParaRPr lang="en-US" sz="2500" dirty="0">
              <a:solidFill>
                <a:srgbClr val="454545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2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Basin agencies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2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International organizations (UN agencies (UN SG), ECOWAS, IUCN…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2500" dirty="0">
                <a:solidFill>
                  <a:srgbClr val="454545"/>
                </a:solidFill>
                <a:sym typeface="Helvetica"/>
              </a:rPr>
              <a:t> Private sector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2500" dirty="0">
                <a:solidFill>
                  <a:srgbClr val="454545"/>
                </a:solidFill>
                <a:sym typeface="Helvetica"/>
              </a:rPr>
              <a:t> Parliamentarian</a:t>
            </a:r>
            <a:r>
              <a:rPr lang="fr-SN" sz="2500" dirty="0">
                <a:solidFill>
                  <a:srgbClr val="454545"/>
                </a:solidFill>
                <a:sym typeface="Helvetica"/>
              </a:rPr>
              <a:t>s, Politiciens, Mayors, Unions</a:t>
            </a:r>
            <a:endParaRPr lang="fr-SN" sz="2500" dirty="0">
              <a:solidFill>
                <a:srgbClr val="454545"/>
              </a:solidFill>
              <a:latin typeface="+mn-lt"/>
              <a:ea typeface="+mn-ea"/>
              <a:cs typeface="+mn-cs"/>
            </a:endParaRP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25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 Civil society, water users, </a:t>
            </a:r>
            <a:r>
              <a:rPr lang="en-US" sz="2500" dirty="0">
                <a:solidFill>
                  <a:srgbClr val="454545"/>
                </a:solidFill>
                <a:sym typeface="Helvetica"/>
              </a:rPr>
              <a:t>indigenous peoples, </a:t>
            </a:r>
            <a:r>
              <a:rPr lang="en-US" sz="2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religious authorities</a:t>
            </a:r>
            <a:r>
              <a:rPr lang="fr-SN" sz="2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, t</a:t>
            </a:r>
            <a:r>
              <a:rPr lang="en-US" sz="2500" dirty="0" err="1">
                <a:solidFill>
                  <a:srgbClr val="454545"/>
                </a:solidFill>
                <a:latin typeface="+mn-lt"/>
                <a:ea typeface="+mn-ea"/>
                <a:cs typeface="+mn-cs"/>
              </a:rPr>
              <a:t>raditional</a:t>
            </a:r>
            <a:r>
              <a:rPr lang="en-US" sz="25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 customary authorities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25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 Stakeholders from other sectors: </a:t>
            </a:r>
            <a:r>
              <a:rPr lang="fr-SN" sz="25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energie, industry, agriculture, fisheries…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25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 Media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25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 Youth, Women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25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 Universities, Research centers, Technical experts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25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 Financing institutions and cooperation agencies 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25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 Security services (army, police)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25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 Legal experts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25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 Diplomats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25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 Artists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fr-SN" sz="1500" dirty="0">
              <a:solidFill>
                <a:srgbClr val="454545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  <p:grpSp>
        <p:nvGrpSpPr>
          <p:cNvPr id="10" name="Groupe 9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11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" name="ZoneTexte 11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956345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le 1"/>
          <p:cNvSpPr txBox="1">
            <a:spLocks noGrp="1"/>
          </p:cNvSpPr>
          <p:nvPr>
            <p:ph type="title"/>
          </p:nvPr>
        </p:nvSpPr>
        <p:spPr>
          <a:xfrm>
            <a:off x="218208" y="169650"/>
            <a:ext cx="8749147" cy="686164"/>
          </a:xfrm>
          <a:prstGeom prst="rect">
            <a:avLst/>
          </a:prstGeom>
          <a:solidFill>
            <a:srgbClr val="EDEDED"/>
          </a:solidFill>
          <a:ln w="9525">
            <a:solidFill>
              <a:srgbClr val="00B0F0"/>
            </a:solidFill>
            <a:round/>
          </a:ln>
        </p:spPr>
        <p:txBody>
          <a:bodyPr lIns="34289" rIns="34289" anchor="ctr">
            <a:normAutofit/>
          </a:bodyPr>
          <a:lstStyle/>
          <a:p>
            <a:r>
              <a:rPr lang="en-US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What events can be leveraged in the coming 2 years to prepare the Forum across regions, specific to this Priority? (please specify the issue &amp; type of stakeholders)</a:t>
            </a:r>
          </a:p>
        </p:txBody>
      </p:sp>
      <p:sp>
        <p:nvSpPr>
          <p:cNvPr id="131" name="Text Placeholder 2"/>
          <p:cNvSpPr txBox="1">
            <a:spLocks noGrp="1"/>
          </p:cNvSpPr>
          <p:nvPr>
            <p:ph type="body" idx="1"/>
          </p:nvPr>
        </p:nvSpPr>
        <p:spPr>
          <a:xfrm>
            <a:off x="739848" y="1071227"/>
            <a:ext cx="8925791" cy="3699648"/>
          </a:xfrm>
          <a:prstGeom prst="rect">
            <a:avLst/>
          </a:prstGeom>
        </p:spPr>
        <p:txBody>
          <a:bodyPr>
            <a:normAutofit/>
          </a:bodyPr>
          <a:lstStyle/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1600" dirty="0"/>
              <a:t> </a:t>
            </a:r>
            <a:r>
              <a:rPr lang="fr-SN" sz="1600" dirty="0">
                <a:solidFill>
                  <a:srgbClr val="454545"/>
                </a:solidFill>
                <a:sym typeface="Helvetica"/>
              </a:rPr>
              <a:t>Stockholm World Water Week, September 2019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1600" dirty="0">
                <a:solidFill>
                  <a:srgbClr val="454545"/>
                </a:solidFill>
                <a:sym typeface="Helvetica"/>
              </a:rPr>
              <a:t> Korea International Water Week, September 2019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1600" dirty="0">
                <a:solidFill>
                  <a:srgbClr val="454545"/>
                </a:solidFill>
                <a:sym typeface="Helvetica"/>
              </a:rPr>
              <a:t> Cairo Water Week, October 2019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1600" dirty="0"/>
              <a:t> INBO World GA, October 2019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1600" dirty="0"/>
              <a:t> African Water Association Congress, February 2020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1600" dirty="0"/>
              <a:t> World Congress of IUCN, June 2020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1600" dirty="0"/>
              <a:t> Asia International Water Week, October 2020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1600" dirty="0"/>
              <a:t> Asia-Pacific Water Summit October 2020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1600" dirty="0"/>
              <a:t> Dubai Expo 2020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1600" dirty="0"/>
              <a:t> Africities Summit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1600" dirty="0"/>
              <a:t> COP’s (Climate Change, Biodiversity)</a:t>
            </a:r>
          </a:p>
        </p:txBody>
      </p:sp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7</a:t>
            </a:fld>
            <a:endParaRPr/>
          </a:p>
        </p:txBody>
      </p:sp>
      <p:grpSp>
        <p:nvGrpSpPr>
          <p:cNvPr id="10" name="Groupe 9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11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" name="ZoneTexte 11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2753992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8" name="Picture 4" descr="Picture 4"/>
          <p:cNvPicPr>
            <a:picLocks noChangeAspect="1"/>
          </p:cNvPicPr>
          <p:nvPr/>
        </p:nvPicPr>
        <p:blipFill rotWithShape="1">
          <a:blip r:embed="rId2"/>
          <a:srcRect l="3881" t="4239" r="48895" b="21743"/>
          <a:stretch/>
        </p:blipFill>
        <p:spPr>
          <a:xfrm rot="5400000">
            <a:off x="3632939" y="-367555"/>
            <a:ext cx="1878119" cy="9144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433" name="Image" descr="Image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407031" y="226438"/>
            <a:ext cx="955846" cy="574577"/>
          </a:xfrm>
          <a:prstGeom prst="rect">
            <a:avLst/>
          </a:prstGeom>
          <a:ln w="12700">
            <a:miter lim="400000"/>
          </a:ln>
        </p:spPr>
      </p:pic>
      <p:pic>
        <p:nvPicPr>
          <p:cNvPr id="434" name="Picture 1" descr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788" y="286450"/>
            <a:ext cx="676629" cy="381918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ZoneTexte 15"/>
          <p:cNvSpPr txBox="1"/>
          <p:nvPr/>
        </p:nvSpPr>
        <p:spPr>
          <a:xfrm>
            <a:off x="168529" y="679808"/>
            <a:ext cx="1681295" cy="3348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34289" rIns="34289">
            <a:spAutoFit/>
          </a:bodyPr>
          <a:lstStyle>
            <a:lvl1pPr>
              <a:defRPr sz="900" b="1">
                <a:solidFill>
                  <a:srgbClr val="00B0F0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</a:lstStyle>
          <a:p>
            <a:r>
              <a:rPr sz="788" dirty="0"/>
              <a:t>RÉPUBLIQUE DU SÉNÉGAL</a:t>
            </a:r>
            <a:endParaRPr lang="fr-SN" sz="788" dirty="0"/>
          </a:p>
          <a:p>
            <a:r>
              <a:rPr lang="fr-SN" sz="788" dirty="0"/>
              <a:t>Un Peuple – Un But – Une Foi</a:t>
            </a:r>
            <a:endParaRPr sz="788" dirty="0"/>
          </a:p>
        </p:txBody>
      </p:sp>
      <p:sp>
        <p:nvSpPr>
          <p:cNvPr id="13" name="Rectangle 12"/>
          <p:cNvSpPr/>
          <p:nvPr/>
        </p:nvSpPr>
        <p:spPr>
          <a:xfrm>
            <a:off x="2714901" y="3081486"/>
            <a:ext cx="4009752" cy="577081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fr-FR" sz="33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oadway" pitchFamily="82" charset="0"/>
              </a:rPr>
              <a:t>Je vous remercie</a:t>
            </a:r>
          </a:p>
        </p:txBody>
      </p:sp>
      <p:pic>
        <p:nvPicPr>
          <p:cNvPr id="9" name="Image 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3493" y="794283"/>
            <a:ext cx="1774861" cy="18138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hème Office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hème Office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1162</TotalTime>
  <Words>807</Words>
  <Application>Microsoft Office PowerPoint</Application>
  <PresentationFormat>Affichage à l'écran (16:9)</PresentationFormat>
  <Paragraphs>96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20" baseType="lpstr">
      <vt:lpstr>Arial</vt:lpstr>
      <vt:lpstr>Arial Narrow</vt:lpstr>
      <vt:lpstr>Arial Rounded MT Bold</vt:lpstr>
      <vt:lpstr>Bookman Old Style</vt:lpstr>
      <vt:lpstr>Britannic Bold</vt:lpstr>
      <vt:lpstr>Broadway</vt:lpstr>
      <vt:lpstr>Calibri</vt:lpstr>
      <vt:lpstr>Calibri Light</vt:lpstr>
      <vt:lpstr>Helvetica</vt:lpstr>
      <vt:lpstr>Times New Roman</vt:lpstr>
      <vt:lpstr>Wingdings</vt:lpstr>
      <vt:lpstr>Thème Office</vt:lpstr>
      <vt:lpstr>Présentation PowerPoint</vt:lpstr>
      <vt:lpstr>Which are the 3 most important issues that should be addressed by this priority? </vt:lpstr>
      <vt:lpstr>What concrete outcomes will enable progress on these 3 issues by 2021 and/or after (initiatives to be launched during the Forum)?</vt:lpstr>
      <vt:lpstr>What concrete outcomes will enable progress on these 3 issues by 2021 and/or after (initiatives to be launched during the Forum)?</vt:lpstr>
      <vt:lpstr>What concrete outcomes will enable progress on these 3 issues by 2021 and/or after (initiatives to be launched during the Forum)?</vt:lpstr>
      <vt:lpstr>Which type of organizations or institutions and stakeholders need to be involved in the development of this priority, considering political- regional -citizens -thematic perspectives? </vt:lpstr>
      <vt:lpstr>What events can be leveraged in the coming 2 years to prepare the Forum across regions, specific to this Priority? (please specify the issue &amp; type of stakeholders)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Forum au PR</dc:title>
  <dc:subject>Etat d'avancement</dc:subject>
  <dc:creator>Dr Mohamed DIATTA</dc:creator>
  <cp:lastModifiedBy>CT_DIATTA</cp:lastModifiedBy>
  <cp:revision>189</cp:revision>
  <dcterms:modified xsi:type="dcterms:W3CDTF">2019-06-21T10:15:30Z</dcterms:modified>
</cp:coreProperties>
</file>