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5"/>
  </p:notesMasterIdLst>
  <p:sldIdLst>
    <p:sldId id="429" r:id="rId2"/>
    <p:sldId id="543" r:id="rId3"/>
    <p:sldId id="514" r:id="rId4"/>
    <p:sldId id="555" r:id="rId5"/>
    <p:sldId id="549" r:id="rId6"/>
    <p:sldId id="535" r:id="rId7"/>
    <p:sldId id="536" r:id="rId8"/>
    <p:sldId id="556" r:id="rId9"/>
    <p:sldId id="557" r:id="rId10"/>
    <p:sldId id="551" r:id="rId11"/>
    <p:sldId id="529" r:id="rId12"/>
    <p:sldId id="537" r:id="rId13"/>
    <p:sldId id="420"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6" autoAdjust="0"/>
    <p:restoredTop sz="95481" autoAdjust="0"/>
  </p:normalViewPr>
  <p:slideViewPr>
    <p:cSldViewPr snapToGrid="0">
      <p:cViewPr varScale="1">
        <p:scale>
          <a:sx n="79" d="100"/>
          <a:sy n="79" d="100"/>
        </p:scale>
        <p:origin x="885" y="39"/>
      </p:cViewPr>
      <p:guideLst/>
    </p:cSldViewPr>
  </p:slideViewPr>
  <p:notesTextViewPr>
    <p:cViewPr>
      <p:scale>
        <a:sx n="1" d="1"/>
        <a:sy n="1" d="1"/>
      </p:scale>
      <p:origin x="0" y="0"/>
    </p:cViewPr>
  </p:notesTextViewPr>
  <p:sorterViewPr>
    <p:cViewPr>
      <p:scale>
        <a:sx n="112" d="100"/>
        <a:sy n="112" d="100"/>
      </p:scale>
      <p:origin x="0" y="-7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19227-0237-4117-924F-DF87E7559574}"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BAEF8EE9-BD8B-4D25-B944-E24B5E6F338B}">
      <dgm:prSet phldrT="[Text]" custT="1"/>
      <dgm:spPr/>
      <dgm:t>
        <a:bodyPr/>
        <a:lstStyle/>
        <a:p>
          <a:r>
            <a:rPr lang="en-GB" sz="1400" dirty="0"/>
            <a:t>PILOT GROUP</a:t>
          </a:r>
        </a:p>
      </dgm:t>
    </dgm:pt>
    <dgm:pt modelId="{1CCC2A8E-B041-4E1C-A77F-40A86707A7A1}" type="parTrans" cxnId="{CAAD2449-5D4C-4829-B06F-B04FC1EF3B45}">
      <dgm:prSet/>
      <dgm:spPr/>
      <dgm:t>
        <a:bodyPr/>
        <a:lstStyle/>
        <a:p>
          <a:endParaRPr lang="en-GB" sz="3200"/>
        </a:p>
      </dgm:t>
    </dgm:pt>
    <dgm:pt modelId="{F67D0247-77DD-40FD-B74C-879CF88AE4DC}" type="sibTrans" cxnId="{CAAD2449-5D4C-4829-B06F-B04FC1EF3B45}">
      <dgm:prSet/>
      <dgm:spPr/>
      <dgm:t>
        <a:bodyPr/>
        <a:lstStyle/>
        <a:p>
          <a:endParaRPr lang="en-GB" sz="3200"/>
        </a:p>
      </dgm:t>
    </dgm:pt>
    <dgm:pt modelId="{1157ED5F-70A4-4005-9EB9-FAB51E6A17C6}">
      <dgm:prSet phldrT="[Text]" custT="1"/>
      <dgm:spPr/>
      <dgm:t>
        <a:bodyPr/>
        <a:lstStyle/>
        <a:p>
          <a:r>
            <a:rPr lang="en-GB" sz="1400" dirty="0"/>
            <a:t>ACTION GROUPS</a:t>
          </a:r>
        </a:p>
      </dgm:t>
    </dgm:pt>
    <dgm:pt modelId="{C2A1AAA7-1D12-4AF8-B79F-1B7F2DEF92C5}" type="parTrans" cxnId="{1E410BFC-B9DF-4328-8AC5-F00E593B5ABF}">
      <dgm:prSet/>
      <dgm:spPr/>
      <dgm:t>
        <a:bodyPr/>
        <a:lstStyle/>
        <a:p>
          <a:endParaRPr lang="en-GB" sz="3200"/>
        </a:p>
      </dgm:t>
    </dgm:pt>
    <dgm:pt modelId="{69711E55-5CA2-4F03-AD97-FB630B844D81}" type="sibTrans" cxnId="{1E410BFC-B9DF-4328-8AC5-F00E593B5ABF}">
      <dgm:prSet/>
      <dgm:spPr/>
      <dgm:t>
        <a:bodyPr/>
        <a:lstStyle/>
        <a:p>
          <a:endParaRPr lang="en-GB" sz="3200"/>
        </a:p>
      </dgm:t>
    </dgm:pt>
    <dgm:pt modelId="{6A94BA39-26FF-443E-A940-19C1AE004CBC}">
      <dgm:prSet phldrT="[Text]" custT="1"/>
      <dgm:spPr>
        <a:solidFill>
          <a:schemeClr val="accent6"/>
        </a:solidFill>
      </dgm:spPr>
      <dgm:t>
        <a:bodyPr/>
        <a:lstStyle/>
        <a:p>
          <a:r>
            <a:rPr lang="en-GB" sz="1400" dirty="0"/>
            <a:t>CONSULTATIVE GROUPS</a:t>
          </a:r>
        </a:p>
      </dgm:t>
    </dgm:pt>
    <dgm:pt modelId="{BC2CAB94-E0D8-44A6-8A67-3CDA42D42383}" type="parTrans" cxnId="{610EFA89-4771-4095-B9B6-0C7F1E0A1BB4}">
      <dgm:prSet/>
      <dgm:spPr/>
      <dgm:t>
        <a:bodyPr/>
        <a:lstStyle/>
        <a:p>
          <a:endParaRPr lang="en-GB" sz="3200"/>
        </a:p>
      </dgm:t>
    </dgm:pt>
    <dgm:pt modelId="{7BB39B2D-1E64-4D9D-9035-251E753B39E5}" type="sibTrans" cxnId="{610EFA89-4771-4095-B9B6-0C7F1E0A1BB4}">
      <dgm:prSet/>
      <dgm:spPr/>
      <dgm:t>
        <a:bodyPr/>
        <a:lstStyle/>
        <a:p>
          <a:endParaRPr lang="en-GB" sz="3200"/>
        </a:p>
      </dgm:t>
    </dgm:pt>
    <dgm:pt modelId="{65BAE214-E08B-4ACD-90FB-9966F703CA7A}" type="pres">
      <dgm:prSet presAssocID="{44319227-0237-4117-924F-DF87E7559574}" presName="rootnode" presStyleCnt="0">
        <dgm:presLayoutVars>
          <dgm:chMax/>
          <dgm:chPref/>
          <dgm:dir/>
          <dgm:animLvl val="lvl"/>
        </dgm:presLayoutVars>
      </dgm:prSet>
      <dgm:spPr/>
      <dgm:t>
        <a:bodyPr/>
        <a:lstStyle/>
        <a:p>
          <a:endParaRPr lang="fr-FR"/>
        </a:p>
      </dgm:t>
    </dgm:pt>
    <dgm:pt modelId="{5AC6AA65-96ED-40C2-B7E0-4B72904B431A}" type="pres">
      <dgm:prSet presAssocID="{BAEF8EE9-BD8B-4D25-B944-E24B5E6F338B}" presName="composite" presStyleCnt="0"/>
      <dgm:spPr/>
    </dgm:pt>
    <dgm:pt modelId="{76428583-4904-4095-9D36-637670B19D9B}" type="pres">
      <dgm:prSet presAssocID="{BAEF8EE9-BD8B-4D25-B944-E24B5E6F338B}" presName="bentUpArrow1" presStyleLbl="alignImgPlace1" presStyleIdx="0" presStyleCnt="2"/>
      <dgm:spPr/>
    </dgm:pt>
    <dgm:pt modelId="{098850DD-559C-4F9F-8A6F-E6A2F90BDE90}" type="pres">
      <dgm:prSet presAssocID="{BAEF8EE9-BD8B-4D25-B944-E24B5E6F338B}" presName="ParentText" presStyleLbl="node1" presStyleIdx="0" presStyleCnt="3">
        <dgm:presLayoutVars>
          <dgm:chMax val="1"/>
          <dgm:chPref val="1"/>
          <dgm:bulletEnabled val="1"/>
        </dgm:presLayoutVars>
      </dgm:prSet>
      <dgm:spPr/>
      <dgm:t>
        <a:bodyPr/>
        <a:lstStyle/>
        <a:p>
          <a:endParaRPr lang="fr-FR"/>
        </a:p>
      </dgm:t>
    </dgm:pt>
    <dgm:pt modelId="{E0DCDC24-695C-4916-8DF5-CA814C3E4992}" type="pres">
      <dgm:prSet presAssocID="{BAEF8EE9-BD8B-4D25-B944-E24B5E6F338B}" presName="ChildText" presStyleLbl="revTx" presStyleIdx="0" presStyleCnt="2">
        <dgm:presLayoutVars>
          <dgm:chMax val="0"/>
          <dgm:chPref val="0"/>
          <dgm:bulletEnabled val="1"/>
        </dgm:presLayoutVars>
      </dgm:prSet>
      <dgm:spPr/>
    </dgm:pt>
    <dgm:pt modelId="{F7F69E2C-CDE3-40CD-B6AA-060F7D8DECE4}" type="pres">
      <dgm:prSet presAssocID="{F67D0247-77DD-40FD-B74C-879CF88AE4DC}" presName="sibTrans" presStyleCnt="0"/>
      <dgm:spPr/>
    </dgm:pt>
    <dgm:pt modelId="{C8890966-CCED-45CD-B948-B3211A0F54F7}" type="pres">
      <dgm:prSet presAssocID="{1157ED5F-70A4-4005-9EB9-FAB51E6A17C6}" presName="composite" presStyleCnt="0"/>
      <dgm:spPr/>
    </dgm:pt>
    <dgm:pt modelId="{E68AEAA8-6064-44D7-8B1E-860C9D546C25}" type="pres">
      <dgm:prSet presAssocID="{1157ED5F-70A4-4005-9EB9-FAB51E6A17C6}" presName="bentUpArrow1" presStyleLbl="alignImgPlace1" presStyleIdx="1" presStyleCnt="2"/>
      <dgm:spPr/>
    </dgm:pt>
    <dgm:pt modelId="{5D2FBA92-5A75-40CF-8C95-6099D48926FC}" type="pres">
      <dgm:prSet presAssocID="{1157ED5F-70A4-4005-9EB9-FAB51E6A17C6}" presName="ParentText" presStyleLbl="node1" presStyleIdx="1" presStyleCnt="3">
        <dgm:presLayoutVars>
          <dgm:chMax val="1"/>
          <dgm:chPref val="1"/>
          <dgm:bulletEnabled val="1"/>
        </dgm:presLayoutVars>
      </dgm:prSet>
      <dgm:spPr/>
      <dgm:t>
        <a:bodyPr/>
        <a:lstStyle/>
        <a:p>
          <a:endParaRPr lang="fr-FR"/>
        </a:p>
      </dgm:t>
    </dgm:pt>
    <dgm:pt modelId="{7ABBC585-8B54-4901-BE3C-52C5BCD739D2}" type="pres">
      <dgm:prSet presAssocID="{1157ED5F-70A4-4005-9EB9-FAB51E6A17C6}" presName="ChildText" presStyleLbl="revTx" presStyleIdx="1" presStyleCnt="2">
        <dgm:presLayoutVars>
          <dgm:chMax val="0"/>
          <dgm:chPref val="0"/>
          <dgm:bulletEnabled val="1"/>
        </dgm:presLayoutVars>
      </dgm:prSet>
      <dgm:spPr/>
    </dgm:pt>
    <dgm:pt modelId="{71128291-6FAC-425C-9AED-C2AB6BF27214}" type="pres">
      <dgm:prSet presAssocID="{69711E55-5CA2-4F03-AD97-FB630B844D81}" presName="sibTrans" presStyleCnt="0"/>
      <dgm:spPr/>
    </dgm:pt>
    <dgm:pt modelId="{19B72F23-3FB5-435D-AEE3-FDF17E226DB8}" type="pres">
      <dgm:prSet presAssocID="{6A94BA39-26FF-443E-A940-19C1AE004CBC}" presName="composite" presStyleCnt="0"/>
      <dgm:spPr/>
    </dgm:pt>
    <dgm:pt modelId="{042EB5AB-579C-4CA8-95BE-9EB3C116CF39}" type="pres">
      <dgm:prSet presAssocID="{6A94BA39-26FF-443E-A940-19C1AE004CBC}" presName="ParentText" presStyleLbl="node1" presStyleIdx="2" presStyleCnt="3" custScaleX="135968">
        <dgm:presLayoutVars>
          <dgm:chMax val="1"/>
          <dgm:chPref val="1"/>
          <dgm:bulletEnabled val="1"/>
        </dgm:presLayoutVars>
      </dgm:prSet>
      <dgm:spPr/>
      <dgm:t>
        <a:bodyPr/>
        <a:lstStyle/>
        <a:p>
          <a:endParaRPr lang="fr-FR"/>
        </a:p>
      </dgm:t>
    </dgm:pt>
  </dgm:ptLst>
  <dgm:cxnLst>
    <dgm:cxn modelId="{4039BEED-985F-407F-B7F3-3AB62FBAC7B0}" type="presOf" srcId="{BAEF8EE9-BD8B-4D25-B944-E24B5E6F338B}" destId="{098850DD-559C-4F9F-8A6F-E6A2F90BDE90}" srcOrd="0" destOrd="0" presId="urn:microsoft.com/office/officeart/2005/8/layout/StepDownProcess"/>
    <dgm:cxn modelId="{5B4F5923-BAF1-4003-900D-BE1D39BDB0CB}" type="presOf" srcId="{44319227-0237-4117-924F-DF87E7559574}" destId="{65BAE214-E08B-4ACD-90FB-9966F703CA7A}" srcOrd="0" destOrd="0" presId="urn:microsoft.com/office/officeart/2005/8/layout/StepDownProcess"/>
    <dgm:cxn modelId="{CAAD2449-5D4C-4829-B06F-B04FC1EF3B45}" srcId="{44319227-0237-4117-924F-DF87E7559574}" destId="{BAEF8EE9-BD8B-4D25-B944-E24B5E6F338B}" srcOrd="0" destOrd="0" parTransId="{1CCC2A8E-B041-4E1C-A77F-40A86707A7A1}" sibTransId="{F67D0247-77DD-40FD-B74C-879CF88AE4DC}"/>
    <dgm:cxn modelId="{AFED2124-D841-414D-988D-865E1F895D1D}" type="presOf" srcId="{6A94BA39-26FF-443E-A940-19C1AE004CBC}" destId="{042EB5AB-579C-4CA8-95BE-9EB3C116CF39}" srcOrd="0" destOrd="0" presId="urn:microsoft.com/office/officeart/2005/8/layout/StepDownProcess"/>
    <dgm:cxn modelId="{1E410BFC-B9DF-4328-8AC5-F00E593B5ABF}" srcId="{44319227-0237-4117-924F-DF87E7559574}" destId="{1157ED5F-70A4-4005-9EB9-FAB51E6A17C6}" srcOrd="1" destOrd="0" parTransId="{C2A1AAA7-1D12-4AF8-B79F-1B7F2DEF92C5}" sibTransId="{69711E55-5CA2-4F03-AD97-FB630B844D81}"/>
    <dgm:cxn modelId="{610EFA89-4771-4095-B9B6-0C7F1E0A1BB4}" srcId="{44319227-0237-4117-924F-DF87E7559574}" destId="{6A94BA39-26FF-443E-A940-19C1AE004CBC}" srcOrd="2" destOrd="0" parTransId="{BC2CAB94-E0D8-44A6-8A67-3CDA42D42383}" sibTransId="{7BB39B2D-1E64-4D9D-9035-251E753B39E5}"/>
    <dgm:cxn modelId="{D494DFAC-6184-4317-8223-CA198F4636C0}" type="presOf" srcId="{1157ED5F-70A4-4005-9EB9-FAB51E6A17C6}" destId="{5D2FBA92-5A75-40CF-8C95-6099D48926FC}" srcOrd="0" destOrd="0" presId="urn:microsoft.com/office/officeart/2005/8/layout/StepDownProcess"/>
    <dgm:cxn modelId="{FC4506BA-B1F8-44CD-A1CE-2AA45A15A1B1}" type="presParOf" srcId="{65BAE214-E08B-4ACD-90FB-9966F703CA7A}" destId="{5AC6AA65-96ED-40C2-B7E0-4B72904B431A}" srcOrd="0" destOrd="0" presId="urn:microsoft.com/office/officeart/2005/8/layout/StepDownProcess"/>
    <dgm:cxn modelId="{6EF0095C-D343-4379-B16E-A119BFEAD7F8}" type="presParOf" srcId="{5AC6AA65-96ED-40C2-B7E0-4B72904B431A}" destId="{76428583-4904-4095-9D36-637670B19D9B}" srcOrd="0" destOrd="0" presId="urn:microsoft.com/office/officeart/2005/8/layout/StepDownProcess"/>
    <dgm:cxn modelId="{319D63DC-1A2F-4480-BB57-29A60D2D56BC}" type="presParOf" srcId="{5AC6AA65-96ED-40C2-B7E0-4B72904B431A}" destId="{098850DD-559C-4F9F-8A6F-E6A2F90BDE90}" srcOrd="1" destOrd="0" presId="urn:microsoft.com/office/officeart/2005/8/layout/StepDownProcess"/>
    <dgm:cxn modelId="{64D8E0DF-CC84-4F0C-A3CD-3A9A04E7563B}" type="presParOf" srcId="{5AC6AA65-96ED-40C2-B7E0-4B72904B431A}" destId="{E0DCDC24-695C-4916-8DF5-CA814C3E4992}" srcOrd="2" destOrd="0" presId="urn:microsoft.com/office/officeart/2005/8/layout/StepDownProcess"/>
    <dgm:cxn modelId="{51D39F85-285B-4DFD-A1F4-9EAA50DD1FB8}" type="presParOf" srcId="{65BAE214-E08B-4ACD-90FB-9966F703CA7A}" destId="{F7F69E2C-CDE3-40CD-B6AA-060F7D8DECE4}" srcOrd="1" destOrd="0" presId="urn:microsoft.com/office/officeart/2005/8/layout/StepDownProcess"/>
    <dgm:cxn modelId="{AF25C991-BFC3-41E8-A432-A145B4F357BD}" type="presParOf" srcId="{65BAE214-E08B-4ACD-90FB-9966F703CA7A}" destId="{C8890966-CCED-45CD-B948-B3211A0F54F7}" srcOrd="2" destOrd="0" presId="urn:microsoft.com/office/officeart/2005/8/layout/StepDownProcess"/>
    <dgm:cxn modelId="{5030B6C0-C3C7-430F-B854-844EB1555AEE}" type="presParOf" srcId="{C8890966-CCED-45CD-B948-B3211A0F54F7}" destId="{E68AEAA8-6064-44D7-8B1E-860C9D546C25}" srcOrd="0" destOrd="0" presId="urn:microsoft.com/office/officeart/2005/8/layout/StepDownProcess"/>
    <dgm:cxn modelId="{20ACDB8A-BB6F-4A26-9703-9FD7DF849A2C}" type="presParOf" srcId="{C8890966-CCED-45CD-B948-B3211A0F54F7}" destId="{5D2FBA92-5A75-40CF-8C95-6099D48926FC}" srcOrd="1" destOrd="0" presId="urn:microsoft.com/office/officeart/2005/8/layout/StepDownProcess"/>
    <dgm:cxn modelId="{9CF3F8E9-1AF6-4350-BAF9-E9A51D34EEBB}" type="presParOf" srcId="{C8890966-CCED-45CD-B948-B3211A0F54F7}" destId="{7ABBC585-8B54-4901-BE3C-52C5BCD739D2}" srcOrd="2" destOrd="0" presId="urn:microsoft.com/office/officeart/2005/8/layout/StepDownProcess"/>
    <dgm:cxn modelId="{954EDFF9-4A75-412A-8097-0399AD0F8E8B}" type="presParOf" srcId="{65BAE214-E08B-4ACD-90FB-9966F703CA7A}" destId="{71128291-6FAC-425C-9AED-C2AB6BF27214}" srcOrd="3" destOrd="0" presId="urn:microsoft.com/office/officeart/2005/8/layout/StepDownProcess"/>
    <dgm:cxn modelId="{8F75AC14-4F9C-46D4-A4FF-9FF9AB33BB7E}" type="presParOf" srcId="{65BAE214-E08B-4ACD-90FB-9966F703CA7A}" destId="{19B72F23-3FB5-435D-AEE3-FDF17E226DB8}" srcOrd="4" destOrd="0" presId="urn:microsoft.com/office/officeart/2005/8/layout/StepDownProcess"/>
    <dgm:cxn modelId="{E073A8B8-150F-451B-970F-6B0EB069AE5F}" type="presParOf" srcId="{19B72F23-3FB5-435D-AEE3-FDF17E226DB8}" destId="{042EB5AB-579C-4CA8-95BE-9EB3C116CF39}" srcOrd="0" destOrd="0" presId="urn:microsoft.com/office/officeart/2005/8/layout/StepDow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947CAF-F5FB-462D-BF2C-9E23374E5E2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D74CF95F-DC9A-4100-A3AB-C4829A6E546F}">
      <dgm:prSet phldrT="[Text]" custT="1"/>
      <dgm:spPr/>
      <dgm:t>
        <a:bodyPr/>
        <a:lstStyle/>
        <a:p>
          <a:r>
            <a:rPr lang="en-GB" sz="700" dirty="0"/>
            <a:t>Project 2</a:t>
          </a:r>
        </a:p>
      </dgm:t>
    </dgm:pt>
    <dgm:pt modelId="{608BBCAF-E491-4CCB-8C4F-04B5BF10E7FE}" type="parTrans" cxnId="{2B3EDB23-1456-45D0-91CE-CE1E6ED8EE9C}">
      <dgm:prSet/>
      <dgm:spPr/>
      <dgm:t>
        <a:bodyPr/>
        <a:lstStyle/>
        <a:p>
          <a:endParaRPr lang="en-GB" sz="1800"/>
        </a:p>
      </dgm:t>
    </dgm:pt>
    <dgm:pt modelId="{A850472B-FD9A-4E6A-935E-2EA645D26B17}" type="sibTrans" cxnId="{2B3EDB23-1456-45D0-91CE-CE1E6ED8EE9C}">
      <dgm:prSet/>
      <dgm:spPr/>
      <dgm:t>
        <a:bodyPr/>
        <a:lstStyle/>
        <a:p>
          <a:endParaRPr lang="en-GB" sz="1800"/>
        </a:p>
      </dgm:t>
    </dgm:pt>
    <dgm:pt modelId="{5F74DA82-5529-4DE0-9BF1-813F32BB277B}">
      <dgm:prSet phldrT="[Text]" custT="1"/>
      <dgm:spPr/>
      <dgm:t>
        <a:bodyPr/>
        <a:lstStyle/>
        <a:p>
          <a:r>
            <a:rPr lang="en-GB" sz="700" dirty="0"/>
            <a:t>Project 1</a:t>
          </a:r>
        </a:p>
      </dgm:t>
    </dgm:pt>
    <dgm:pt modelId="{5400B69A-EDBB-48FB-8A21-7EAA7D31D13E}" type="parTrans" cxnId="{A17479A7-F3B8-4152-A8C8-163514D18F61}">
      <dgm:prSet/>
      <dgm:spPr/>
      <dgm:t>
        <a:bodyPr/>
        <a:lstStyle/>
        <a:p>
          <a:endParaRPr lang="en-GB" sz="1800"/>
        </a:p>
      </dgm:t>
    </dgm:pt>
    <dgm:pt modelId="{AD32BA7C-10A6-4889-A156-B04560E36748}" type="sibTrans" cxnId="{A17479A7-F3B8-4152-A8C8-163514D18F61}">
      <dgm:prSet/>
      <dgm:spPr/>
      <dgm:t>
        <a:bodyPr/>
        <a:lstStyle/>
        <a:p>
          <a:endParaRPr lang="en-GB" sz="1800"/>
        </a:p>
      </dgm:t>
    </dgm:pt>
    <dgm:pt modelId="{A5F87678-DD16-4760-A477-AE18E6DDB285}">
      <dgm:prSet phldrT="[Text]" custT="1"/>
      <dgm:spPr/>
      <dgm:t>
        <a:bodyPr/>
        <a:lstStyle/>
        <a:p>
          <a:r>
            <a:rPr lang="en-GB" sz="700" dirty="0"/>
            <a:t>Project x</a:t>
          </a:r>
        </a:p>
      </dgm:t>
    </dgm:pt>
    <dgm:pt modelId="{DE8E8D93-8435-4FE6-8A16-74499AC82169}" type="parTrans" cxnId="{B91002DA-F1A6-44C4-B9F8-712A794975C1}">
      <dgm:prSet/>
      <dgm:spPr/>
      <dgm:t>
        <a:bodyPr/>
        <a:lstStyle/>
        <a:p>
          <a:endParaRPr lang="en-GB" sz="1800"/>
        </a:p>
      </dgm:t>
    </dgm:pt>
    <dgm:pt modelId="{0262C16A-33BE-4C4F-B3D4-A99B17DEB1CC}" type="sibTrans" cxnId="{B91002DA-F1A6-44C4-B9F8-712A794975C1}">
      <dgm:prSet/>
      <dgm:spPr/>
      <dgm:t>
        <a:bodyPr/>
        <a:lstStyle/>
        <a:p>
          <a:endParaRPr lang="en-GB" sz="1800"/>
        </a:p>
      </dgm:t>
    </dgm:pt>
    <dgm:pt modelId="{58AF523C-A172-4221-A233-495DD315318E}">
      <dgm:prSet phldrT="[Text]" custT="1"/>
      <dgm:spPr/>
      <dgm:t>
        <a:bodyPr/>
        <a:lstStyle/>
        <a:p>
          <a:r>
            <a:rPr lang="en-GB" sz="1400" dirty="0"/>
            <a:t>ACTION</a:t>
          </a:r>
        </a:p>
      </dgm:t>
    </dgm:pt>
    <dgm:pt modelId="{3FF833D1-DB83-46C1-870C-AE077A2544F4}" type="parTrans" cxnId="{AF7A7D53-7BC2-4F16-8843-918B657C4510}">
      <dgm:prSet/>
      <dgm:spPr/>
      <dgm:t>
        <a:bodyPr/>
        <a:lstStyle/>
        <a:p>
          <a:endParaRPr lang="en-GB" sz="1800"/>
        </a:p>
      </dgm:t>
    </dgm:pt>
    <dgm:pt modelId="{1EAE669A-CDD5-4095-ABA5-FC8E1C04A0CD}" type="sibTrans" cxnId="{AF7A7D53-7BC2-4F16-8843-918B657C4510}">
      <dgm:prSet/>
      <dgm:spPr/>
      <dgm:t>
        <a:bodyPr/>
        <a:lstStyle/>
        <a:p>
          <a:endParaRPr lang="en-GB" sz="1800"/>
        </a:p>
      </dgm:t>
    </dgm:pt>
    <dgm:pt modelId="{43E58E10-DA1A-4525-96D7-58658B7F2133}">
      <dgm:prSet/>
      <dgm:spPr/>
      <dgm:t>
        <a:bodyPr/>
        <a:lstStyle/>
        <a:p>
          <a:endParaRPr lang="en-GB" sz="1800"/>
        </a:p>
      </dgm:t>
    </dgm:pt>
    <dgm:pt modelId="{B9B9B630-0828-46BB-8829-C3D5298EF11C}" type="parTrans" cxnId="{27E1A3B0-3537-49ED-97F1-54C62FA371AE}">
      <dgm:prSet/>
      <dgm:spPr/>
      <dgm:t>
        <a:bodyPr/>
        <a:lstStyle/>
        <a:p>
          <a:endParaRPr lang="en-GB" sz="1800"/>
        </a:p>
      </dgm:t>
    </dgm:pt>
    <dgm:pt modelId="{681F828E-D7E5-4253-846D-5BE142129857}" type="sibTrans" cxnId="{27E1A3B0-3537-49ED-97F1-54C62FA371AE}">
      <dgm:prSet/>
      <dgm:spPr/>
      <dgm:t>
        <a:bodyPr/>
        <a:lstStyle/>
        <a:p>
          <a:endParaRPr lang="en-GB" sz="1800"/>
        </a:p>
      </dgm:t>
    </dgm:pt>
    <dgm:pt modelId="{830672EF-38AA-4569-A5DF-323CB54A04BE}">
      <dgm:prSet/>
      <dgm:spPr/>
      <dgm:t>
        <a:bodyPr/>
        <a:lstStyle/>
        <a:p>
          <a:endParaRPr lang="en-GB" sz="1800"/>
        </a:p>
      </dgm:t>
    </dgm:pt>
    <dgm:pt modelId="{D4F8A986-12AA-48F5-8D7B-AA30FACCCED7}" type="parTrans" cxnId="{7CE9F630-A6E7-4D40-A2DF-F6947220DB26}">
      <dgm:prSet/>
      <dgm:spPr/>
      <dgm:t>
        <a:bodyPr/>
        <a:lstStyle/>
        <a:p>
          <a:endParaRPr lang="en-GB" sz="1800"/>
        </a:p>
      </dgm:t>
    </dgm:pt>
    <dgm:pt modelId="{1FF0BE2E-B43F-4D6B-9706-ED9758A21D5A}" type="sibTrans" cxnId="{7CE9F630-A6E7-4D40-A2DF-F6947220DB26}">
      <dgm:prSet/>
      <dgm:spPr/>
      <dgm:t>
        <a:bodyPr/>
        <a:lstStyle/>
        <a:p>
          <a:endParaRPr lang="en-GB" sz="1800"/>
        </a:p>
      </dgm:t>
    </dgm:pt>
    <dgm:pt modelId="{006FD30E-6CC3-4770-B712-0718C5CADD02}" type="pres">
      <dgm:prSet presAssocID="{10947CAF-F5FB-462D-BF2C-9E23374E5E2F}" presName="Name0" presStyleCnt="0">
        <dgm:presLayoutVars>
          <dgm:chMax val="4"/>
          <dgm:resizeHandles val="exact"/>
        </dgm:presLayoutVars>
      </dgm:prSet>
      <dgm:spPr/>
      <dgm:t>
        <a:bodyPr/>
        <a:lstStyle/>
        <a:p>
          <a:endParaRPr lang="fr-FR"/>
        </a:p>
      </dgm:t>
    </dgm:pt>
    <dgm:pt modelId="{BC7F6E8C-234D-444E-868D-62C8FB9FC569}" type="pres">
      <dgm:prSet presAssocID="{10947CAF-F5FB-462D-BF2C-9E23374E5E2F}" presName="ellipse" presStyleLbl="trBgShp" presStyleIdx="0" presStyleCnt="1"/>
      <dgm:spPr/>
    </dgm:pt>
    <dgm:pt modelId="{A75BC749-4E2D-4DE7-94DF-F65B55BBE216}" type="pres">
      <dgm:prSet presAssocID="{10947CAF-F5FB-462D-BF2C-9E23374E5E2F}" presName="arrow1" presStyleLbl="fgShp" presStyleIdx="0" presStyleCnt="1"/>
      <dgm:spPr/>
    </dgm:pt>
    <dgm:pt modelId="{3C69CAC3-B0C2-4FF8-B777-6CFCA727BC05}" type="pres">
      <dgm:prSet presAssocID="{10947CAF-F5FB-462D-BF2C-9E23374E5E2F}" presName="rectangle" presStyleLbl="revTx" presStyleIdx="0" presStyleCnt="1">
        <dgm:presLayoutVars>
          <dgm:bulletEnabled val="1"/>
        </dgm:presLayoutVars>
      </dgm:prSet>
      <dgm:spPr/>
      <dgm:t>
        <a:bodyPr/>
        <a:lstStyle/>
        <a:p>
          <a:endParaRPr lang="fr-FR"/>
        </a:p>
      </dgm:t>
    </dgm:pt>
    <dgm:pt modelId="{0C1CFAC3-AA7D-4A8E-A47F-E44A9E434D6E}" type="pres">
      <dgm:prSet presAssocID="{5F74DA82-5529-4DE0-9BF1-813F32BB277B}" presName="item1" presStyleLbl="node1" presStyleIdx="0" presStyleCnt="3" custLinFactNeighborX="2653" custLinFactNeighborY="-7872">
        <dgm:presLayoutVars>
          <dgm:bulletEnabled val="1"/>
        </dgm:presLayoutVars>
      </dgm:prSet>
      <dgm:spPr/>
      <dgm:t>
        <a:bodyPr/>
        <a:lstStyle/>
        <a:p>
          <a:endParaRPr lang="fr-FR"/>
        </a:p>
      </dgm:t>
    </dgm:pt>
    <dgm:pt modelId="{19DD9E0E-5CD4-4B26-B905-3166C78FABCF}" type="pres">
      <dgm:prSet presAssocID="{A5F87678-DD16-4760-A477-AE18E6DDB285}" presName="item2" presStyleLbl="node1" presStyleIdx="1" presStyleCnt="3">
        <dgm:presLayoutVars>
          <dgm:bulletEnabled val="1"/>
        </dgm:presLayoutVars>
      </dgm:prSet>
      <dgm:spPr/>
      <dgm:t>
        <a:bodyPr/>
        <a:lstStyle/>
        <a:p>
          <a:endParaRPr lang="fr-FR"/>
        </a:p>
      </dgm:t>
    </dgm:pt>
    <dgm:pt modelId="{CA9E3137-D9B6-4546-8F75-FCF681FEF544}" type="pres">
      <dgm:prSet presAssocID="{58AF523C-A172-4221-A233-495DD315318E}" presName="item3" presStyleLbl="node1" presStyleIdx="2" presStyleCnt="3">
        <dgm:presLayoutVars>
          <dgm:bulletEnabled val="1"/>
        </dgm:presLayoutVars>
      </dgm:prSet>
      <dgm:spPr/>
      <dgm:t>
        <a:bodyPr/>
        <a:lstStyle/>
        <a:p>
          <a:endParaRPr lang="fr-FR"/>
        </a:p>
      </dgm:t>
    </dgm:pt>
    <dgm:pt modelId="{FB3A2BD5-8DDC-4F5F-89BE-66E9FED667F8}" type="pres">
      <dgm:prSet presAssocID="{10947CAF-F5FB-462D-BF2C-9E23374E5E2F}" presName="funnel" presStyleLbl="trAlignAcc1" presStyleIdx="0" presStyleCnt="1" custLinFactNeighborX="-319" custLinFactNeighborY="-1382"/>
      <dgm:spPr/>
    </dgm:pt>
  </dgm:ptLst>
  <dgm:cxnLst>
    <dgm:cxn modelId="{4CD76CB5-1CE8-4566-BF28-281404C9DFA1}" type="presOf" srcId="{A5F87678-DD16-4760-A477-AE18E6DDB285}" destId="{0C1CFAC3-AA7D-4A8E-A47F-E44A9E434D6E}" srcOrd="0" destOrd="0" presId="urn:microsoft.com/office/officeart/2005/8/layout/funnel1"/>
    <dgm:cxn modelId="{B91002DA-F1A6-44C4-B9F8-712A794975C1}" srcId="{10947CAF-F5FB-462D-BF2C-9E23374E5E2F}" destId="{A5F87678-DD16-4760-A477-AE18E6DDB285}" srcOrd="2" destOrd="0" parTransId="{DE8E8D93-8435-4FE6-8A16-74499AC82169}" sibTransId="{0262C16A-33BE-4C4F-B3D4-A99B17DEB1CC}"/>
    <dgm:cxn modelId="{A17479A7-F3B8-4152-A8C8-163514D18F61}" srcId="{10947CAF-F5FB-462D-BF2C-9E23374E5E2F}" destId="{5F74DA82-5529-4DE0-9BF1-813F32BB277B}" srcOrd="1" destOrd="0" parTransId="{5400B69A-EDBB-48FB-8A21-7EAA7D31D13E}" sibTransId="{AD32BA7C-10A6-4889-A156-B04560E36748}"/>
    <dgm:cxn modelId="{27E1A3B0-3537-49ED-97F1-54C62FA371AE}" srcId="{10947CAF-F5FB-462D-BF2C-9E23374E5E2F}" destId="{43E58E10-DA1A-4525-96D7-58658B7F2133}" srcOrd="4" destOrd="0" parTransId="{B9B9B630-0828-46BB-8829-C3D5298EF11C}" sibTransId="{681F828E-D7E5-4253-846D-5BE142129857}"/>
    <dgm:cxn modelId="{7CE9F630-A6E7-4D40-A2DF-F6947220DB26}" srcId="{10947CAF-F5FB-462D-BF2C-9E23374E5E2F}" destId="{830672EF-38AA-4569-A5DF-323CB54A04BE}" srcOrd="5" destOrd="0" parTransId="{D4F8A986-12AA-48F5-8D7B-AA30FACCCED7}" sibTransId="{1FF0BE2E-B43F-4D6B-9706-ED9758A21D5A}"/>
    <dgm:cxn modelId="{2B3EDB23-1456-45D0-91CE-CE1E6ED8EE9C}" srcId="{10947CAF-F5FB-462D-BF2C-9E23374E5E2F}" destId="{D74CF95F-DC9A-4100-A3AB-C4829A6E546F}" srcOrd="0" destOrd="0" parTransId="{608BBCAF-E491-4CCB-8C4F-04B5BF10E7FE}" sibTransId="{A850472B-FD9A-4E6A-935E-2EA645D26B17}"/>
    <dgm:cxn modelId="{0324A3C4-2FAD-40FA-9EC9-9836AB1FEC58}" type="presOf" srcId="{10947CAF-F5FB-462D-BF2C-9E23374E5E2F}" destId="{006FD30E-6CC3-4770-B712-0718C5CADD02}" srcOrd="0" destOrd="0" presId="urn:microsoft.com/office/officeart/2005/8/layout/funnel1"/>
    <dgm:cxn modelId="{3F5F5BD7-43A5-40E3-82AB-56953358A228}" type="presOf" srcId="{58AF523C-A172-4221-A233-495DD315318E}" destId="{3C69CAC3-B0C2-4FF8-B777-6CFCA727BC05}" srcOrd="0" destOrd="0" presId="urn:microsoft.com/office/officeart/2005/8/layout/funnel1"/>
    <dgm:cxn modelId="{AF7A7D53-7BC2-4F16-8843-918B657C4510}" srcId="{10947CAF-F5FB-462D-BF2C-9E23374E5E2F}" destId="{58AF523C-A172-4221-A233-495DD315318E}" srcOrd="3" destOrd="0" parTransId="{3FF833D1-DB83-46C1-870C-AE077A2544F4}" sibTransId="{1EAE669A-CDD5-4095-ABA5-FC8E1C04A0CD}"/>
    <dgm:cxn modelId="{87412C58-678A-4A22-B179-896C05BA116A}" type="presOf" srcId="{D74CF95F-DC9A-4100-A3AB-C4829A6E546F}" destId="{CA9E3137-D9B6-4546-8F75-FCF681FEF544}" srcOrd="0" destOrd="0" presId="urn:microsoft.com/office/officeart/2005/8/layout/funnel1"/>
    <dgm:cxn modelId="{3075AC2B-3333-48E5-ADFA-EDEC6F0A646A}" type="presOf" srcId="{5F74DA82-5529-4DE0-9BF1-813F32BB277B}" destId="{19DD9E0E-5CD4-4B26-B905-3166C78FABCF}" srcOrd="0" destOrd="0" presId="urn:microsoft.com/office/officeart/2005/8/layout/funnel1"/>
    <dgm:cxn modelId="{145056D8-D141-4B6A-9252-584061A7E0A7}" type="presParOf" srcId="{006FD30E-6CC3-4770-B712-0718C5CADD02}" destId="{BC7F6E8C-234D-444E-868D-62C8FB9FC569}" srcOrd="0" destOrd="0" presId="urn:microsoft.com/office/officeart/2005/8/layout/funnel1"/>
    <dgm:cxn modelId="{31B1A26F-9AC0-4525-AD19-376873418EDB}" type="presParOf" srcId="{006FD30E-6CC3-4770-B712-0718C5CADD02}" destId="{A75BC749-4E2D-4DE7-94DF-F65B55BBE216}" srcOrd="1" destOrd="0" presId="urn:microsoft.com/office/officeart/2005/8/layout/funnel1"/>
    <dgm:cxn modelId="{7AE73D3B-FB95-480C-A4E1-22D0C6418F75}" type="presParOf" srcId="{006FD30E-6CC3-4770-B712-0718C5CADD02}" destId="{3C69CAC3-B0C2-4FF8-B777-6CFCA727BC05}" srcOrd="2" destOrd="0" presId="urn:microsoft.com/office/officeart/2005/8/layout/funnel1"/>
    <dgm:cxn modelId="{9087EB12-C56E-4CF4-9C20-5A27FFF87C8C}" type="presParOf" srcId="{006FD30E-6CC3-4770-B712-0718C5CADD02}" destId="{0C1CFAC3-AA7D-4A8E-A47F-E44A9E434D6E}" srcOrd="3" destOrd="0" presId="urn:microsoft.com/office/officeart/2005/8/layout/funnel1"/>
    <dgm:cxn modelId="{0B1A8156-27BC-4672-8FFB-9FD6D337DE70}" type="presParOf" srcId="{006FD30E-6CC3-4770-B712-0718C5CADD02}" destId="{19DD9E0E-5CD4-4B26-B905-3166C78FABCF}" srcOrd="4" destOrd="0" presId="urn:microsoft.com/office/officeart/2005/8/layout/funnel1"/>
    <dgm:cxn modelId="{D13B0D58-1976-4029-A7AF-DB6ADD9149C6}" type="presParOf" srcId="{006FD30E-6CC3-4770-B712-0718C5CADD02}" destId="{CA9E3137-D9B6-4546-8F75-FCF681FEF544}" srcOrd="5" destOrd="0" presId="urn:microsoft.com/office/officeart/2005/8/layout/funnel1"/>
    <dgm:cxn modelId="{3135AF4C-E69E-454C-B414-5BBFE9AC6DC3}" type="presParOf" srcId="{006FD30E-6CC3-4770-B712-0718C5CADD02}" destId="{FB3A2BD5-8DDC-4F5F-89BE-66E9FED667F8}" srcOrd="6" destOrd="0" presId="urn:microsoft.com/office/officeart/2005/8/layout/funnel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8583-4904-4095-9D36-637670B19D9B}">
      <dsp:nvSpPr>
        <dsp:cNvPr id="0" name=""/>
        <dsp:cNvSpPr/>
      </dsp:nvSpPr>
      <dsp:spPr>
        <a:xfrm rot="5400000">
          <a:off x="301474" y="685354"/>
          <a:ext cx="606136" cy="6900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8850DD-559C-4F9F-8A6F-E6A2F90BDE90}">
      <dsp:nvSpPr>
        <dsp:cNvPr id="0" name=""/>
        <dsp:cNvSpPr/>
      </dsp:nvSpPr>
      <dsp:spPr>
        <a:xfrm>
          <a:off x="140884" y="13439"/>
          <a:ext cx="1020377" cy="71423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PILOT GROUP</a:t>
          </a:r>
        </a:p>
      </dsp:txBody>
      <dsp:txXfrm>
        <a:off x="175756" y="48311"/>
        <a:ext cx="950633" cy="644487"/>
      </dsp:txXfrm>
    </dsp:sp>
    <dsp:sp modelId="{E0DCDC24-695C-4916-8DF5-CA814C3E4992}">
      <dsp:nvSpPr>
        <dsp:cNvPr id="0" name=""/>
        <dsp:cNvSpPr/>
      </dsp:nvSpPr>
      <dsp:spPr>
        <a:xfrm>
          <a:off x="1161262" y="81557"/>
          <a:ext cx="742125" cy="577273"/>
        </a:xfrm>
        <a:prstGeom prst="rect">
          <a:avLst/>
        </a:prstGeom>
        <a:noFill/>
        <a:ln>
          <a:noFill/>
        </a:ln>
        <a:effectLst/>
      </dsp:spPr>
      <dsp:style>
        <a:lnRef idx="0">
          <a:scrgbClr r="0" g="0" b="0"/>
        </a:lnRef>
        <a:fillRef idx="0">
          <a:scrgbClr r="0" g="0" b="0"/>
        </a:fillRef>
        <a:effectRef idx="0">
          <a:scrgbClr r="0" g="0" b="0"/>
        </a:effectRef>
        <a:fontRef idx="minor"/>
      </dsp:style>
    </dsp:sp>
    <dsp:sp modelId="{E68AEAA8-6064-44D7-8B1E-860C9D546C25}">
      <dsp:nvSpPr>
        <dsp:cNvPr id="0" name=""/>
        <dsp:cNvSpPr/>
      </dsp:nvSpPr>
      <dsp:spPr>
        <a:xfrm rot="5400000">
          <a:off x="1147475" y="1487671"/>
          <a:ext cx="606136" cy="6900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2FBA92-5A75-40CF-8C95-6099D48926FC}">
      <dsp:nvSpPr>
        <dsp:cNvPr id="0" name=""/>
        <dsp:cNvSpPr/>
      </dsp:nvSpPr>
      <dsp:spPr>
        <a:xfrm>
          <a:off x="986886" y="815756"/>
          <a:ext cx="1020377" cy="714231"/>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ACTION GROUPS</a:t>
          </a:r>
        </a:p>
      </dsp:txBody>
      <dsp:txXfrm>
        <a:off x="1021758" y="850628"/>
        <a:ext cx="950633" cy="644487"/>
      </dsp:txXfrm>
    </dsp:sp>
    <dsp:sp modelId="{7ABBC585-8B54-4901-BE3C-52C5BCD739D2}">
      <dsp:nvSpPr>
        <dsp:cNvPr id="0" name=""/>
        <dsp:cNvSpPr/>
      </dsp:nvSpPr>
      <dsp:spPr>
        <a:xfrm>
          <a:off x="2007264" y="883875"/>
          <a:ext cx="742125" cy="577273"/>
        </a:xfrm>
        <a:prstGeom prst="rect">
          <a:avLst/>
        </a:prstGeom>
        <a:noFill/>
        <a:ln>
          <a:noFill/>
        </a:ln>
        <a:effectLst/>
      </dsp:spPr>
      <dsp:style>
        <a:lnRef idx="0">
          <a:scrgbClr r="0" g="0" b="0"/>
        </a:lnRef>
        <a:fillRef idx="0">
          <a:scrgbClr r="0" g="0" b="0"/>
        </a:fillRef>
        <a:effectRef idx="0">
          <a:scrgbClr r="0" g="0" b="0"/>
        </a:effectRef>
        <a:fontRef idx="minor"/>
      </dsp:style>
    </dsp:sp>
    <dsp:sp modelId="{042EB5AB-579C-4CA8-95BE-9EB3C116CF39}">
      <dsp:nvSpPr>
        <dsp:cNvPr id="0" name=""/>
        <dsp:cNvSpPr/>
      </dsp:nvSpPr>
      <dsp:spPr>
        <a:xfrm>
          <a:off x="1832887" y="1618074"/>
          <a:ext cx="1387387" cy="714231"/>
        </a:xfrm>
        <a:prstGeom prst="roundRect">
          <a:avLst>
            <a:gd name="adj" fmla="val 166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CONSULTATIVE GROUPS</a:t>
          </a:r>
        </a:p>
      </dsp:txBody>
      <dsp:txXfrm>
        <a:off x="1867759" y="1652946"/>
        <a:ext cx="1317643" cy="644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F6E8C-234D-444E-868D-62C8FB9FC569}">
      <dsp:nvSpPr>
        <dsp:cNvPr id="0" name=""/>
        <dsp:cNvSpPr/>
      </dsp:nvSpPr>
      <dsp:spPr>
        <a:xfrm>
          <a:off x="487804" y="113474"/>
          <a:ext cx="1782627" cy="61908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BC749-4E2D-4DE7-94DF-F65B55BBE216}">
      <dsp:nvSpPr>
        <dsp:cNvPr id="0" name=""/>
        <dsp:cNvSpPr/>
      </dsp:nvSpPr>
      <dsp:spPr>
        <a:xfrm>
          <a:off x="1209146" y="1629398"/>
          <a:ext cx="345470" cy="221101"/>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9CAC3-B0C2-4FF8-B777-6CFCA727BC05}">
      <dsp:nvSpPr>
        <dsp:cNvPr id="0" name=""/>
        <dsp:cNvSpPr/>
      </dsp:nvSpPr>
      <dsp:spPr>
        <a:xfrm>
          <a:off x="552752" y="1806279"/>
          <a:ext cx="1658257" cy="414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kern="1200" dirty="0"/>
            <a:t>ACTION</a:t>
          </a:r>
        </a:p>
      </dsp:txBody>
      <dsp:txXfrm>
        <a:off x="552752" y="1806279"/>
        <a:ext cx="1658257" cy="414564"/>
      </dsp:txXfrm>
    </dsp:sp>
    <dsp:sp modelId="{0C1CFAC3-AA7D-4A8E-A47F-E44A9E434D6E}">
      <dsp:nvSpPr>
        <dsp:cNvPr id="0" name=""/>
        <dsp:cNvSpPr/>
      </dsp:nvSpPr>
      <dsp:spPr>
        <a:xfrm>
          <a:off x="1152404" y="731418"/>
          <a:ext cx="621846" cy="6218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Project x</a:t>
          </a:r>
        </a:p>
      </dsp:txBody>
      <dsp:txXfrm>
        <a:off x="1243471" y="822485"/>
        <a:ext cx="439712" cy="439712"/>
      </dsp:txXfrm>
    </dsp:sp>
    <dsp:sp modelId="{19DD9E0E-5CD4-4B26-B905-3166C78FABCF}">
      <dsp:nvSpPr>
        <dsp:cNvPr id="0" name=""/>
        <dsp:cNvSpPr/>
      </dsp:nvSpPr>
      <dsp:spPr>
        <a:xfrm>
          <a:off x="690940" y="313847"/>
          <a:ext cx="621846" cy="6218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Project 1</a:t>
          </a:r>
        </a:p>
      </dsp:txBody>
      <dsp:txXfrm>
        <a:off x="782007" y="404914"/>
        <a:ext cx="439712" cy="439712"/>
      </dsp:txXfrm>
    </dsp:sp>
    <dsp:sp modelId="{CA9E3137-D9B6-4546-8F75-FCF681FEF544}">
      <dsp:nvSpPr>
        <dsp:cNvPr id="0" name=""/>
        <dsp:cNvSpPr/>
      </dsp:nvSpPr>
      <dsp:spPr>
        <a:xfrm>
          <a:off x="1326606" y="163498"/>
          <a:ext cx="621846" cy="6218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en-GB" sz="700" kern="1200" dirty="0"/>
            <a:t>Project 2</a:t>
          </a:r>
        </a:p>
      </dsp:txBody>
      <dsp:txXfrm>
        <a:off x="1417673" y="254565"/>
        <a:ext cx="439712" cy="439712"/>
      </dsp:txXfrm>
    </dsp:sp>
    <dsp:sp modelId="{FB3A2BD5-8DDC-4F5F-89BE-66E9FED667F8}">
      <dsp:nvSpPr>
        <dsp:cNvPr id="0" name=""/>
        <dsp:cNvSpPr/>
      </dsp:nvSpPr>
      <dsp:spPr>
        <a:xfrm>
          <a:off x="408392" y="16081"/>
          <a:ext cx="1934634" cy="15477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24807832"/>
      </p:ext>
    </p:extLst>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j-lt"/>
                <a:ea typeface="+mj-ea"/>
                <a:cs typeface="+mj-cs"/>
                <a:sym typeface="Times New Roman"/>
              </a:rPr>
              <a:t>FORUM FRAMEWORK</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n-US" sz="1600" b="0" i="0" u="none" strike="noStrike" kern="1200" baseline="0" dirty="0">
              <a:solidFill>
                <a:schemeClr val="tx1"/>
              </a:solidFill>
              <a:latin typeface="+mj-lt"/>
              <a:ea typeface="+mj-ea"/>
              <a:cs typeface="+mj-cs"/>
              <a:sym typeface="Times New Roman"/>
            </a:endParaRPr>
          </a:p>
          <a:p>
            <a:pPr marL="0" marR="0" lvl="1" indent="0" algn="just"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mj-lt"/>
                <a:ea typeface="+mj-ea"/>
                <a:cs typeface="+mj-cs"/>
                <a:sym typeface="Times New Roman"/>
              </a:rPr>
              <a:t>For this 9th edition of the World Water Forum, it was decided to break with the “business as usual” approach and accelerate action for water.  As such, it will not use a siloed approach according to traditional thematic, regional, political and citizens process. It will encourage innovation and greater integration while federating communities. </a:t>
            </a:r>
          </a:p>
          <a:p>
            <a:pPr marL="0" marR="0" lvl="1" indent="0" algn="just"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j-lt"/>
                <a:ea typeface="+mj-ea"/>
                <a:cs typeface="+mj-cs"/>
                <a:sym typeface="Times New Roman"/>
              </a:rPr>
              <a:t>Indeed, It focuses on an integrated approach based on multi-stakeholder exchanges on a limited number of priorities, enabling the integration the previously siloed perspectives into a fertile cross-cutting exchange.</a:t>
            </a:r>
          </a:p>
          <a:p>
            <a:pPr marL="0" lvl="1" algn="just">
              <a:defRPr/>
            </a:pPr>
            <a:endParaRPr lang="en-GB" sz="1600" dirty="0">
              <a:latin typeface="Arial" pitchFamily="34" charset="0"/>
              <a:cs typeface="Arial" pitchFamily="34" charset="0"/>
            </a:endParaRPr>
          </a:p>
          <a:p>
            <a:pPr marL="0" lvl="1" algn="just">
              <a:defRPr/>
            </a:pPr>
            <a:r>
              <a:rPr lang="en-GB" sz="1600" dirty="0">
                <a:latin typeface="Arial" pitchFamily="34" charset="0"/>
                <a:cs typeface="Arial" pitchFamily="34" charset="0"/>
              </a:rPr>
              <a:t>The 9</a:t>
            </a:r>
            <a:r>
              <a:rPr lang="en-GB" sz="1600" baseline="30000" dirty="0">
                <a:latin typeface="Arial" pitchFamily="34" charset="0"/>
                <a:cs typeface="Arial" pitchFamily="34" charset="0"/>
              </a:rPr>
              <a:t>th</a:t>
            </a:r>
            <a:r>
              <a:rPr lang="en-GB" sz="1600" dirty="0">
                <a:latin typeface="Arial" pitchFamily="34" charset="0"/>
                <a:cs typeface="Arial" pitchFamily="34" charset="0"/>
              </a:rPr>
              <a:t> Forum’s Framework has been elaborated according to Four Priorities – which are each asked to deliver responses :</a:t>
            </a:r>
          </a:p>
          <a:p>
            <a:pPr marL="0" lvl="1" algn="just">
              <a:defRPr/>
            </a:pPr>
            <a:endParaRPr lang="en-GB" sz="1600" dirty="0">
              <a:latin typeface="Arial" pitchFamily="34" charset="0"/>
              <a:cs typeface="Arial" pitchFamily="34" charset="0"/>
            </a:endParaRPr>
          </a:p>
          <a:p>
            <a:pPr marL="342900" lvl="1" indent="-342900" algn="just">
              <a:buFontTx/>
              <a:buAutoNum type="arabicPeriod"/>
              <a:defRPr/>
            </a:pPr>
            <a:r>
              <a:rPr lang="en-GB" sz="1600" dirty="0">
                <a:latin typeface="Arial" pitchFamily="34" charset="0"/>
                <a:cs typeface="Arial" pitchFamily="34" charset="0"/>
              </a:rPr>
              <a:t>Water security and sanitation</a:t>
            </a:r>
          </a:p>
          <a:p>
            <a:pPr marL="342900" lvl="1" indent="-342900" algn="just">
              <a:buFontTx/>
              <a:buAutoNum type="arabicPeriod"/>
              <a:defRPr/>
            </a:pPr>
            <a:r>
              <a:rPr lang="en-GB" sz="1600" dirty="0">
                <a:latin typeface="Arial" pitchFamily="34" charset="0"/>
                <a:cs typeface="Arial" pitchFamily="34" charset="0"/>
              </a:rPr>
              <a:t>Rural Development</a:t>
            </a:r>
          </a:p>
          <a:p>
            <a:pPr marL="342900" marR="0" lvl="1" indent="-342900" algn="just" defTabSz="914400" rtl="0" eaLnBrk="1" fontAlgn="auto" latinLnBrk="0" hangingPunct="1">
              <a:lnSpc>
                <a:spcPct val="100000"/>
              </a:lnSpc>
              <a:spcBef>
                <a:spcPts val="0"/>
              </a:spcBef>
              <a:spcAft>
                <a:spcPts val="0"/>
              </a:spcAft>
              <a:buClrTx/>
              <a:buSzTx/>
              <a:buFontTx/>
              <a:buAutoNum type="arabicPeriod"/>
              <a:tabLst/>
              <a:defRPr/>
            </a:pPr>
            <a:r>
              <a:rPr lang="en-GB" sz="1600" dirty="0">
                <a:latin typeface="Arial" pitchFamily="34" charset="0"/>
                <a:cs typeface="Arial" pitchFamily="34" charset="0"/>
              </a:rPr>
              <a:t>Cooperation</a:t>
            </a:r>
          </a:p>
          <a:p>
            <a:pPr marL="342900" lvl="1" indent="-342900" algn="just">
              <a:buFontTx/>
              <a:buAutoNum type="arabicPeriod"/>
              <a:defRPr/>
            </a:pPr>
            <a:r>
              <a:rPr lang="en-GB" sz="1600" dirty="0">
                <a:latin typeface="Arial" pitchFamily="34" charset="0"/>
                <a:cs typeface="Arial" pitchFamily="34" charset="0"/>
              </a:rPr>
              <a:t>Means and tools</a:t>
            </a:r>
          </a:p>
          <a:p>
            <a:endParaRPr lang="en-GB" sz="1200" kern="1200" dirty="0">
              <a:solidFill>
                <a:schemeClr val="tx1"/>
              </a:solidFill>
              <a:effectLst/>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j-lt"/>
                <a:ea typeface="+mj-ea"/>
                <a:cs typeface="+mj-cs"/>
                <a:sym typeface="Times New Roman"/>
              </a:rPr>
              <a:t>The Framework for Action that drives the Forum’s content development was developed based on the desire to create as much coherence as possible with SDG targets both inside and outside of SDG6, so that action that is catalysed through the Forum process can also contribute directly towards the achievement of the SDGs. </a:t>
            </a:r>
            <a:endParaRPr lang="en-GB" sz="1200" dirty="0">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itchFamily="34" charset="0"/>
              <a:cs typeface="Arial" pitchFamily="34" charset="0"/>
            </a:endParaRPr>
          </a:p>
          <a:p>
            <a:r>
              <a:rPr lang="en-US" sz="1200" kern="1200" dirty="0">
                <a:solidFill>
                  <a:schemeClr val="tx1"/>
                </a:solidFill>
                <a:effectLst/>
                <a:latin typeface="+mj-lt"/>
                <a:ea typeface="+mj-ea"/>
                <a:cs typeface="+mj-cs"/>
                <a:sym typeface="Times New Roman"/>
              </a:rPr>
              <a:t>This new formula aims at reuniting around the same table mayors, parliamentarians, private and public institutions, academics and NGOs. </a:t>
            </a:r>
            <a:endParaRPr lang="en-GB" sz="1200" kern="1200" dirty="0">
              <a:solidFill>
                <a:schemeClr val="tx1"/>
              </a:solidFill>
              <a:effectLst/>
              <a:latin typeface="+mj-lt"/>
              <a:ea typeface="+mj-ea"/>
              <a:cs typeface="+mj-cs"/>
              <a:sym typeface="Times New Roman"/>
            </a:endParaRPr>
          </a:p>
          <a:p>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j-lt"/>
                <a:ea typeface="+mj-ea"/>
                <a:cs typeface="+mj-cs"/>
                <a:sym typeface="Times New Roman"/>
              </a:rPr>
              <a:t>The 9</a:t>
            </a:r>
            <a:r>
              <a:rPr lang="en-US" sz="1200" kern="1200" baseline="30000" dirty="0">
                <a:solidFill>
                  <a:schemeClr val="tx1"/>
                </a:solidFill>
                <a:effectLst/>
                <a:latin typeface="+mj-lt"/>
                <a:ea typeface="+mj-ea"/>
                <a:cs typeface="+mj-cs"/>
                <a:sym typeface="Times New Roman"/>
              </a:rPr>
              <a:t>th</a:t>
            </a:r>
            <a:r>
              <a:rPr lang="en-US" sz="1200" kern="1200" dirty="0">
                <a:solidFill>
                  <a:schemeClr val="tx1"/>
                </a:solidFill>
                <a:effectLst/>
                <a:latin typeface="+mj-lt"/>
                <a:ea typeface="+mj-ea"/>
                <a:cs typeface="+mj-cs"/>
                <a:sym typeface="Times New Roman"/>
              </a:rPr>
              <a:t> Forum will also put an emphasis on action. As such, it will produce concrete results to accelerate the implementation of international agendas (e.g. SDGs, Paris Agreement, etc.) at all levels. </a:t>
            </a:r>
          </a:p>
          <a:p>
            <a:endParaRPr lang="en-GB" dirty="0"/>
          </a:p>
          <a:p>
            <a:r>
              <a:rPr lang="en-US" sz="1200" b="1" i="0" u="none" strike="noStrike" kern="1200" baseline="0" dirty="0">
                <a:solidFill>
                  <a:schemeClr val="tx1"/>
                </a:solidFill>
                <a:latin typeface="+mj-lt"/>
                <a:ea typeface="+mj-ea"/>
                <a:cs typeface="+mj-cs"/>
                <a:sym typeface="Times New Roman"/>
              </a:rPr>
              <a:t>PRIORITIES STRUCTURE AND TASKS</a:t>
            </a:r>
          </a:p>
          <a:p>
            <a:endParaRPr lang="en-US" sz="1200" b="0" i="0" u="none" strike="noStrike" kern="1200" baseline="0" dirty="0">
              <a:solidFill>
                <a:schemeClr val="tx1"/>
              </a:solidFill>
              <a:latin typeface="+mj-lt"/>
              <a:ea typeface="+mj-ea"/>
              <a:cs typeface="+mj-cs"/>
              <a:sym typeface="Times New Roman"/>
            </a:endParaRPr>
          </a:p>
          <a:p>
            <a:r>
              <a:rPr lang="en-US" sz="1200" b="0" i="0" u="none" strike="noStrike" kern="1200" baseline="0" dirty="0">
                <a:solidFill>
                  <a:schemeClr val="tx1"/>
                </a:solidFill>
                <a:latin typeface="+mj-lt"/>
                <a:ea typeface="+mj-ea"/>
                <a:cs typeface="+mj-cs"/>
                <a:sym typeface="Times New Roman"/>
              </a:rPr>
              <a:t>The Forum’s content development is centered around each of the four priorities. The work within each priority is coordinated by a </a:t>
            </a:r>
            <a:r>
              <a:rPr lang="en-US" sz="1200" b="1" i="0" u="none" strike="noStrike" kern="1200" baseline="0" dirty="0">
                <a:solidFill>
                  <a:schemeClr val="tx1"/>
                </a:solidFill>
                <a:latin typeface="+mj-lt"/>
                <a:ea typeface="+mj-ea"/>
                <a:cs typeface="+mj-cs"/>
                <a:sym typeface="Times New Roman"/>
              </a:rPr>
              <a:t>Pilot Group</a:t>
            </a:r>
            <a:r>
              <a:rPr lang="en-US" sz="1200" b="0" i="0" u="none" strike="noStrike" kern="1200" baseline="0" dirty="0">
                <a:solidFill>
                  <a:schemeClr val="tx1"/>
                </a:solidFill>
                <a:latin typeface="+mj-lt"/>
                <a:ea typeface="+mj-ea"/>
                <a:cs typeface="+mj-cs"/>
                <a:sym typeface="Times New Roman"/>
              </a:rPr>
              <a:t>. </a:t>
            </a:r>
          </a:p>
          <a:p>
            <a:endParaRPr lang="en-US" sz="1200" b="0" i="0" u="none" strike="noStrike" kern="1200" baseline="0" dirty="0">
              <a:solidFill>
                <a:schemeClr val="tx1"/>
              </a:solidFill>
              <a:latin typeface="+mj-lt"/>
              <a:ea typeface="+mj-ea"/>
              <a:cs typeface="+mj-cs"/>
              <a:sym typeface="Times New Roman"/>
            </a:endParaRPr>
          </a:p>
          <a:p>
            <a:r>
              <a:rPr lang="en-US" sz="1200" b="0" i="0" u="none" strike="noStrike" kern="1200" baseline="0" dirty="0">
                <a:solidFill>
                  <a:schemeClr val="tx1"/>
                </a:solidFill>
                <a:latin typeface="+mj-lt"/>
                <a:ea typeface="+mj-ea"/>
                <a:cs typeface="+mj-cs"/>
                <a:sym typeface="Times New Roman"/>
              </a:rPr>
              <a:t>Each priority has 5 or 6 actions groups that have been identified through various consultative processes. A</a:t>
            </a:r>
            <a:r>
              <a:rPr lang="en-US" sz="1200" b="1" i="0" u="none" strike="noStrike" kern="1200" baseline="0" dirty="0">
                <a:solidFill>
                  <a:schemeClr val="tx1"/>
                </a:solidFill>
                <a:latin typeface="+mj-lt"/>
                <a:ea typeface="+mj-ea"/>
                <a:cs typeface="+mj-cs"/>
                <a:sym typeface="Times New Roman"/>
              </a:rPr>
              <a:t>ction Groups </a:t>
            </a:r>
            <a:r>
              <a:rPr lang="en-US" sz="1200" b="0" i="0" u="none" strike="noStrike" kern="1200" baseline="0" dirty="0">
                <a:solidFill>
                  <a:schemeClr val="tx1"/>
                </a:solidFill>
                <a:latin typeface="+mj-lt"/>
                <a:ea typeface="+mj-ea"/>
                <a:cs typeface="+mj-cs"/>
                <a:sym typeface="Times New Roman"/>
              </a:rPr>
              <a:t>are constituted around each of these actions. And the </a:t>
            </a:r>
            <a:r>
              <a:rPr lang="en-US" sz="1200" b="1" i="0" u="none" strike="noStrike" kern="1200" baseline="0" dirty="0">
                <a:solidFill>
                  <a:schemeClr val="tx1"/>
                </a:solidFill>
                <a:latin typeface="+mj-lt"/>
                <a:ea typeface="+mj-ea"/>
                <a:cs typeface="+mj-cs"/>
                <a:sym typeface="Times New Roman"/>
              </a:rPr>
              <a:t>Consultative Groups </a:t>
            </a:r>
            <a:r>
              <a:rPr lang="en-US" sz="1200" b="0" i="0" u="none" strike="noStrike" kern="1200" baseline="0" dirty="0">
                <a:solidFill>
                  <a:schemeClr val="tx1"/>
                </a:solidFill>
                <a:latin typeface="+mj-lt"/>
                <a:ea typeface="+mj-ea"/>
                <a:cs typeface="+mj-cs"/>
                <a:sym typeface="Times New Roman"/>
              </a:rPr>
              <a:t>act as a sounding board to the forum content development at the action level. </a:t>
            </a:r>
          </a:p>
          <a:p>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The action groups are asked to define at least 3 Actions </a:t>
            </a:r>
            <a:r>
              <a:rPr lang="en-US" sz="1200" dirty="0">
                <a:solidFill>
                  <a:srgbClr val="2B497E"/>
                </a:solidFill>
              </a:rPr>
              <a:t>that will contribute to the achievement of the defined objective through the implementation of concrete projects</a:t>
            </a:r>
            <a:r>
              <a:rPr lang="en-US" sz="1200" b="0" i="0" u="none" strike="noStrike" kern="1200" baseline="0" dirty="0">
                <a:solidFill>
                  <a:schemeClr val="tx1"/>
                </a:solidFill>
                <a:latin typeface="+mj-lt"/>
                <a:ea typeface="+mj-ea"/>
                <a:cs typeface="+mj-cs"/>
                <a:sym typeface="Times New Roman"/>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These projects or activities can be either something new that the group decided to put together or something already existing, created by one of  the member organizations to which action group members decide to contribute to, to scale up or adapt.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The Actions should consist, to the extent possible, of responses to daily challenges faced by the water and sanitation sector.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j-lt"/>
                <a:ea typeface="+mj-ea"/>
                <a:cs typeface="+mj-cs"/>
                <a:sym typeface="Times New Roman"/>
              </a:rPr>
              <a:t>The related projects </a:t>
            </a:r>
            <a:r>
              <a:rPr lang="en-GB" sz="1200" kern="1200" dirty="0">
                <a:solidFill>
                  <a:schemeClr val="tx1"/>
                </a:solidFill>
                <a:effectLst/>
                <a:latin typeface="+mj-lt"/>
                <a:ea typeface="+mj-ea"/>
                <a:cs typeface="+mj-cs"/>
                <a:sym typeface="Times New Roman"/>
              </a:rPr>
              <a:t>should target a wide range of stakeholders, have potential for innovation, replicability and sustainability. They should lend themselves to one or more of the following activities: (a) awareness-raising; (b) capacity development; (c) dialogues; (d) sharing of good practices; (e) partnerships for action; (f) infrastructure/service development,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The collective Actions can have a timeline that goes far beyond the 9th World Water Forum. A certain number of sessions will be developed for the 9th Forum in Dakar to showcase projects that are contributing to reaching the targeted action. </a:t>
            </a:r>
          </a:p>
          <a:p>
            <a:endParaRPr lang="en-US" sz="1200" b="0" i="0" u="none" strike="noStrike" kern="1200" baseline="0" dirty="0">
              <a:solidFill>
                <a:schemeClr val="tx1"/>
              </a:solidFill>
              <a:latin typeface="+mj-lt"/>
              <a:ea typeface="+mj-ea"/>
              <a:cs typeface="+mj-cs"/>
              <a:sym typeface="Times New Roman"/>
            </a:endParaRPr>
          </a:p>
          <a:p>
            <a:r>
              <a:rPr lang="en-US" sz="1200" b="0" i="0" u="none" strike="noStrike" kern="1200" baseline="0" dirty="0">
                <a:solidFill>
                  <a:schemeClr val="tx1"/>
                </a:solidFill>
                <a:latin typeface="+mj-lt"/>
                <a:ea typeface="+mj-ea"/>
                <a:cs typeface="+mj-cs"/>
                <a:sym typeface="Times New Roman"/>
              </a:rPr>
              <a:t>At this particular stage of the process, all Action Groups have submitted to their Pilot Groups all their Actions complete with project proposals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j-lt"/>
                <a:ea typeface="+mj-ea"/>
                <a:cs typeface="+mj-cs"/>
                <a:sym typeface="Times New Roman"/>
              </a:rPr>
              <a:t>Consultative Groups </a:t>
            </a:r>
            <a:r>
              <a:rPr lang="en-GB" sz="1200" kern="1200" dirty="0">
                <a:solidFill>
                  <a:schemeClr val="tx1"/>
                </a:solidFill>
                <a:effectLst/>
                <a:latin typeface="+mj-lt"/>
                <a:ea typeface="+mj-ea"/>
                <a:cs typeface="+mj-cs"/>
                <a:sym typeface="Times New Roman"/>
              </a:rPr>
              <a:t>act as a broader community of practice encompassing a variety of stakeholders. These groups are aligned with each Action Group. They are formed through an open call process and operate on a voluntary basis. In particular, </a:t>
            </a:r>
            <a:r>
              <a:rPr lang="en-GB" sz="1200" b="0" i="0" u="none" strike="noStrike" kern="1200" baseline="0" dirty="0">
                <a:solidFill>
                  <a:schemeClr val="tx1"/>
                </a:solidFill>
                <a:latin typeface="+mj-lt"/>
                <a:ea typeface="+mj-ea"/>
                <a:cs typeface="+mj-cs"/>
                <a:sym typeface="Times New Roman"/>
              </a:rPr>
              <a:t>during the period of consultation, </a:t>
            </a:r>
            <a:r>
              <a:rPr lang="en-GB" sz="1200" kern="1200" dirty="0">
                <a:solidFill>
                  <a:schemeClr val="tx1"/>
                </a:solidFill>
                <a:effectLst/>
                <a:latin typeface="+mj-lt"/>
                <a:ea typeface="+mj-ea"/>
                <a:cs typeface="+mj-cs"/>
                <a:sym typeface="Times New Roman"/>
              </a:rPr>
              <a:t>they will be solicited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j-lt"/>
              <a:ea typeface="+mj-ea"/>
              <a:cs typeface="+mj-cs"/>
              <a:sym typeface="Times New Roman"/>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a:solidFill>
                  <a:schemeClr val="tx1"/>
                </a:solidFill>
                <a:latin typeface="+mj-lt"/>
                <a:ea typeface="+mj-ea"/>
                <a:cs typeface="+mj-cs"/>
                <a:sym typeface="Times New Roman"/>
              </a:rPr>
              <a:t>Give feedback on the Actions. R</a:t>
            </a:r>
            <a:r>
              <a:rPr lang="en-GB" sz="1200" kern="1200" dirty="0">
                <a:solidFill>
                  <a:schemeClr val="tx1"/>
                </a:solidFill>
                <a:effectLst/>
                <a:latin typeface="+mj-lt"/>
                <a:ea typeface="+mj-ea"/>
                <a:cs typeface="+mj-cs"/>
                <a:sym typeface="Times New Roman"/>
              </a:rPr>
              <a:t>eact to and comment on the different proposals;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j-lt"/>
                <a:ea typeface="+mj-ea"/>
                <a:cs typeface="+mj-cs"/>
                <a:sym typeface="Times New Roman"/>
              </a:rPr>
              <a:t>Request to collaborate on a particular project or express interest in being actively involved in various activities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b="0" i="0" u="none" strike="noStrike" kern="1200" baseline="0" dirty="0">
                <a:solidFill>
                  <a:schemeClr val="tx1"/>
                </a:solidFill>
                <a:latin typeface="+mj-lt"/>
                <a:ea typeface="+mj-ea"/>
                <a:cs typeface="+mj-cs"/>
                <a:sym typeface="Times New Roman"/>
              </a:rPr>
              <a:t>Suggest other projects to integrate an Action or p</a:t>
            </a:r>
            <a:r>
              <a:rPr lang="en-GB" sz="1200" kern="1200" dirty="0">
                <a:solidFill>
                  <a:schemeClr val="tx1"/>
                </a:solidFill>
                <a:effectLst/>
                <a:latin typeface="+mj-lt"/>
                <a:ea typeface="+mj-ea"/>
                <a:cs typeface="+mj-cs"/>
                <a:sym typeface="Times New Roman"/>
              </a:rPr>
              <a:t>ropose innovative ideas and additional projects; respond to surveys;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The consultative process should be launched in the following weeks and will take place on the Forum Collaborative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j-lt"/>
                <a:ea typeface="+mj-ea"/>
                <a:cs typeface="+mj-cs"/>
                <a:sym typeface="Times New Roman"/>
              </a:rPr>
              <a:t>Stakeholders who are interested in contributing to Actions and project can join a consultative group and propose their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j-lt"/>
              <a:ea typeface="+mj-ea"/>
              <a:cs typeface="+mj-cs"/>
              <a:sym typeface="Times New Roman"/>
            </a:endParaRPr>
          </a:p>
          <a:p>
            <a:endParaRPr lang="en-GB" dirty="0"/>
          </a:p>
        </p:txBody>
      </p:sp>
    </p:spTree>
    <p:extLst>
      <p:ext uri="{BB962C8B-B14F-4D97-AF65-F5344CB8AC3E}">
        <p14:creationId xmlns:p14="http://schemas.microsoft.com/office/powerpoint/2010/main" val="247135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57030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5401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2290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190726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69169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969943-B7C2-48DF-8ABD-3B5FE7551B58}" type="datetimeFigureOut">
              <a:rPr lang="fr-FR" smtClean="0"/>
              <a:t>01/09/2020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36382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0969943-B7C2-48DF-8ABD-3B5FE7551B58}" type="datetimeFigureOut">
              <a:rPr lang="fr-FR" smtClean="0"/>
              <a:t>01/09/2020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49467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0969943-B7C2-48DF-8ABD-3B5FE7551B58}" type="datetimeFigureOut">
              <a:rPr lang="fr-FR" smtClean="0"/>
              <a:t>01/09/2020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43215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969943-B7C2-48DF-8ABD-3B5FE7551B58}" type="datetimeFigureOut">
              <a:rPr lang="fr-FR" smtClean="0"/>
              <a:t>01/09/2020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1366029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0969943-B7C2-48DF-8ABD-3B5FE7551B58}" type="datetimeFigureOut">
              <a:rPr lang="fr-FR" smtClean="0"/>
              <a:t>01/09/2020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2610413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0969943-B7C2-48DF-8ABD-3B5FE7551B58}" type="datetimeFigureOut">
              <a:rPr lang="fr-FR" smtClean="0"/>
              <a:t>01/09/2020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6CB4B4D-7CA3-9044-876B-883B54F8677D}" type="slidenum">
              <a:rPr lang="fr-FR" smtClean="0"/>
              <a:t>‹N°›</a:t>
            </a:fld>
            <a:endParaRPr lang="fr-FR"/>
          </a:p>
        </p:txBody>
      </p:sp>
    </p:spTree>
    <p:extLst>
      <p:ext uri="{BB962C8B-B14F-4D97-AF65-F5344CB8AC3E}">
        <p14:creationId xmlns:p14="http://schemas.microsoft.com/office/powerpoint/2010/main" val="3124472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969943-B7C2-48DF-8ABD-3B5FE7551B58}" type="datetimeFigureOut">
              <a:rPr lang="fr-FR" smtClean="0"/>
              <a:t>01/09/2020</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CB4B4D-7CA3-9044-876B-883B54F8677D}" type="slidenum">
              <a:rPr lang="fr-FR" smtClean="0"/>
              <a:t>‹N°›</a:t>
            </a:fld>
            <a:endParaRPr lang="fr-FR"/>
          </a:p>
        </p:txBody>
      </p:sp>
    </p:spTree>
    <p:extLst>
      <p:ext uri="{BB962C8B-B14F-4D97-AF65-F5344CB8AC3E}">
        <p14:creationId xmlns:p14="http://schemas.microsoft.com/office/powerpoint/2010/main" val="2925855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mailto:secretariat@worldwaterforum9.sn"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www.worldwaterforum.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7.jpeg"/><Relationship Id="rId7" Type="http://schemas.openxmlformats.org/officeDocument/2006/relationships/diagramData" Target="../diagrams/data1.xml"/><Relationship Id="rId12" Type="http://schemas.openxmlformats.org/officeDocument/2006/relationships/diagramData" Target="../diagrams/data2.xml"/><Relationship Id="rId2" Type="http://schemas.openxmlformats.org/officeDocument/2006/relationships/notesSlide" Target="../notesSlides/notesSlide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diagramDrawing" Target="../diagrams/drawing1.xml"/><Relationship Id="rId5" Type="http://schemas.openxmlformats.org/officeDocument/2006/relationships/image" Target="../media/image9.png"/><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www.worldwaterforum.org/en/9th-forum/initiative-dakar-202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4" descr="Picture 4"/>
          <p:cNvPicPr>
            <a:picLocks noChangeAspect="1"/>
          </p:cNvPicPr>
          <p:nvPr/>
        </p:nvPicPr>
        <p:blipFill rotWithShape="1">
          <a:blip r:embed="rId2"/>
          <a:srcRect l="1037" t="4239" r="48896" b="21742"/>
          <a:stretch/>
        </p:blipFill>
        <p:spPr>
          <a:xfrm rot="5400000">
            <a:off x="3225479" y="851085"/>
            <a:ext cx="2654943" cy="9105901"/>
          </a:xfrm>
          <a:prstGeom prst="rect">
            <a:avLst/>
          </a:prstGeom>
          <a:ln w="12700">
            <a:miter lim="400000"/>
          </a:ln>
        </p:spPr>
      </p:pic>
      <p:sp>
        <p:nvSpPr>
          <p:cNvPr id="114" name="Titre 10"/>
          <p:cNvSpPr txBox="1"/>
          <p:nvPr/>
        </p:nvSpPr>
        <p:spPr>
          <a:xfrm>
            <a:off x="898842" y="5302193"/>
            <a:ext cx="7213628" cy="7835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defTabSz="502919">
              <a:lnSpc>
                <a:spcPct val="150000"/>
              </a:lnSpc>
              <a:defRPr sz="1200" b="1" i="1">
                <a:solidFill>
                  <a:srgbClr val="535353"/>
                </a:solidFill>
                <a:latin typeface="Arial Narrow"/>
                <a:ea typeface="Arial Narrow"/>
                <a:cs typeface="Arial Narrow"/>
                <a:sym typeface="Arial Narrow"/>
              </a:defRPr>
            </a:pPr>
            <a:r>
              <a:rPr lang="fr-FR" sz="1600" u="sng" dirty="0">
                <a:latin typeface="Arial Rounded MT Bold" panose="020F0704030504030204" pitchFamily="34" charset="0"/>
              </a:rPr>
              <a:t>Email</a:t>
            </a:r>
            <a:r>
              <a:rPr lang="fr-FR" sz="1600" dirty="0">
                <a:latin typeface="Arial Rounded MT Bold" panose="020F0704030504030204" pitchFamily="34" charset="0"/>
              </a:rPr>
              <a:t>: </a:t>
            </a:r>
            <a:r>
              <a:rPr lang="fr-FR" sz="1600" b="1" i="1" dirty="0">
                <a:solidFill>
                  <a:srgbClr val="535353"/>
                </a:solidFill>
                <a:latin typeface="Arial Rounded MT Bold" panose="020F0704030504030204" pitchFamily="34" charset="0"/>
                <a:ea typeface="Arial Narrow"/>
                <a:cs typeface="Arial Narrow"/>
                <a:hlinkClick r:id="rId3"/>
              </a:rPr>
              <a:t>secretariat@worldwaterforum9.sn</a:t>
            </a:r>
            <a:r>
              <a:rPr lang="fr-FR" sz="1600" b="1" i="1" dirty="0">
                <a:solidFill>
                  <a:srgbClr val="535353"/>
                </a:solidFill>
                <a:latin typeface="Arial Rounded MT Bold" panose="020F0704030504030204" pitchFamily="34" charset="0"/>
                <a:ea typeface="Arial Narrow"/>
                <a:cs typeface="Arial Narrow"/>
              </a:rPr>
              <a:t> </a:t>
            </a:r>
            <a:r>
              <a:rPr lang="fr-FR" sz="1600" dirty="0">
                <a:latin typeface="Arial Rounded MT Bold" panose="020F0704030504030204" pitchFamily="34" charset="0"/>
              </a:rPr>
              <a:t>   </a:t>
            </a:r>
          </a:p>
          <a:p>
            <a:pPr algn="ctr" defTabSz="502919">
              <a:lnSpc>
                <a:spcPct val="150000"/>
              </a:lnSpc>
              <a:defRPr sz="1200" b="1" i="1">
                <a:solidFill>
                  <a:srgbClr val="535353"/>
                </a:solidFill>
                <a:latin typeface="Arial Narrow"/>
                <a:ea typeface="Arial Narrow"/>
                <a:cs typeface="Arial Narrow"/>
                <a:sym typeface="Arial Narrow"/>
              </a:defRPr>
            </a:pPr>
            <a:r>
              <a:rPr lang="fr-FR" sz="1600" u="sng" dirty="0" err="1">
                <a:latin typeface="Arial Rounded MT Bold" panose="020F0704030504030204" pitchFamily="34" charset="0"/>
              </a:rPr>
              <a:t>Web</a:t>
            </a:r>
            <a:r>
              <a:rPr lang="fr-FR" sz="1600" dirty="0" err="1">
                <a:latin typeface="Arial Rounded MT Bold" panose="020F0704030504030204" pitchFamily="34" charset="0"/>
              </a:rPr>
              <a:t>site</a:t>
            </a:r>
            <a:r>
              <a:rPr lang="fr-FR" sz="1600" dirty="0">
                <a:latin typeface="Arial Rounded MT Bold" panose="020F0704030504030204" pitchFamily="34" charset="0"/>
              </a:rPr>
              <a:t>: </a:t>
            </a:r>
            <a:r>
              <a:rPr lang="fr-FR" sz="1600" dirty="0">
                <a:latin typeface="Arial Rounded MT Bold" panose="020F0704030504030204" pitchFamily="34" charset="0"/>
                <a:hlinkClick r:id="rId4"/>
              </a:rPr>
              <a:t>https://www.worldwaterforum.org</a:t>
            </a:r>
            <a:r>
              <a:rPr lang="fr-FR" sz="1600" dirty="0">
                <a:latin typeface="Arial Rounded MT Bold" panose="020F0704030504030204" pitchFamily="34" charset="0"/>
              </a:rPr>
              <a:t> </a:t>
            </a:r>
          </a:p>
        </p:txBody>
      </p:sp>
      <p:sp>
        <p:nvSpPr>
          <p:cNvPr id="116" name="Rectangle 14"/>
          <p:cNvSpPr txBox="1"/>
          <p:nvPr/>
        </p:nvSpPr>
        <p:spPr>
          <a:xfrm>
            <a:off x="661354" y="6379151"/>
            <a:ext cx="7859215" cy="276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ctr">
              <a:defRPr b="1">
                <a:solidFill>
                  <a:srgbClr val="002060"/>
                </a:solidFill>
                <a:latin typeface="Arial Narrow"/>
                <a:ea typeface="Arial Narrow"/>
                <a:cs typeface="Arial Narrow"/>
                <a:sym typeface="Arial Narrow"/>
              </a:defRPr>
            </a:lvl1pPr>
          </a:lstStyle>
          <a:p>
            <a:r>
              <a:rPr lang="en-US" sz="1200" dirty="0">
                <a:latin typeface="Arial Rounded MT Bold" panose="020F0704030504030204" pitchFamily="34" charset="0"/>
              </a:rPr>
              <a:t>Friday 28 August 2020 13:00-13:45</a:t>
            </a:r>
            <a:endParaRPr sz="1200" dirty="0">
              <a:latin typeface="Arial Rounded MT Bold" panose="020F0704030504030204" pitchFamily="34" charset="0"/>
            </a:endParaRPr>
          </a:p>
        </p:txBody>
      </p:sp>
      <p:pic>
        <p:nvPicPr>
          <p:cNvPr id="118" name="Image" descr="Image"/>
          <p:cNvPicPr>
            <a:picLocks noChangeAspect="1"/>
          </p:cNvPicPr>
          <p:nvPr/>
        </p:nvPicPr>
        <p:blipFill>
          <a:blip r:embed="rId5"/>
          <a:srcRect/>
          <a:stretch>
            <a:fillRect/>
          </a:stretch>
        </p:blipFill>
        <p:spPr>
          <a:xfrm>
            <a:off x="7552565" y="202302"/>
            <a:ext cx="1119810" cy="673138"/>
          </a:xfrm>
          <a:prstGeom prst="rect">
            <a:avLst/>
          </a:prstGeom>
          <a:ln w="12700">
            <a:miter lim="400000"/>
          </a:ln>
        </p:spPr>
      </p:pic>
      <p:pic>
        <p:nvPicPr>
          <p:cNvPr id="119" name="Picture 1" descr="Picture 1"/>
          <p:cNvPicPr>
            <a:picLocks noChangeAspect="1"/>
          </p:cNvPicPr>
          <p:nvPr/>
        </p:nvPicPr>
        <p:blipFill>
          <a:blip r:embed="rId6"/>
          <a:stretch>
            <a:fillRect/>
          </a:stretch>
        </p:blipFill>
        <p:spPr>
          <a:xfrm>
            <a:off x="943535" y="248615"/>
            <a:ext cx="832102" cy="469674"/>
          </a:xfrm>
          <a:prstGeom prst="rect">
            <a:avLst/>
          </a:prstGeom>
          <a:ln w="12700">
            <a:miter lim="400000"/>
          </a:ln>
        </p:spPr>
      </p:pic>
      <p:sp>
        <p:nvSpPr>
          <p:cNvPr id="120" name="ZoneTexte 15"/>
          <p:cNvSpPr txBox="1"/>
          <p:nvPr/>
        </p:nvSpPr>
        <p:spPr>
          <a:xfrm>
            <a:off x="363251" y="771724"/>
            <a:ext cx="2241726" cy="4154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900" b="1">
                <a:solidFill>
                  <a:srgbClr val="00B0F0"/>
                </a:solidFill>
                <a:latin typeface="Bookman Old Style"/>
                <a:ea typeface="Bookman Old Style"/>
                <a:cs typeface="Bookman Old Style"/>
                <a:sym typeface="Bookman Old Style"/>
              </a:defRPr>
            </a:lvl1pPr>
          </a:lstStyle>
          <a:p>
            <a:r>
              <a:rPr sz="1050" dirty="0"/>
              <a:t>RÉPUBLIQUE DU SÉNÉGAL</a:t>
            </a:r>
            <a:endParaRPr lang="fr-SN" sz="1050" dirty="0"/>
          </a:p>
          <a:p>
            <a:r>
              <a:rPr lang="fr-SN" sz="1050" dirty="0"/>
              <a:t>Un Peuple – Un But – Une Foi</a:t>
            </a:r>
            <a:endParaRPr sz="1050" dirty="0"/>
          </a:p>
        </p:txBody>
      </p:sp>
      <p:pic>
        <p:nvPicPr>
          <p:cNvPr id="10" name="Image 9" descr="pasted-image.tif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1684" y="126119"/>
            <a:ext cx="1124833" cy="1336746"/>
          </a:xfrm>
          <a:prstGeom prst="rect">
            <a:avLst/>
          </a:prstGeom>
          <a:noFill/>
          <a:ln>
            <a:noFill/>
          </a:ln>
        </p:spPr>
      </p:pic>
      <p:sp>
        <p:nvSpPr>
          <p:cNvPr id="11" name="Rectangle 13"/>
          <p:cNvSpPr txBox="1"/>
          <p:nvPr/>
        </p:nvSpPr>
        <p:spPr>
          <a:xfrm>
            <a:off x="329129" y="3988207"/>
            <a:ext cx="8447642" cy="500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90" tIns="34290" rIns="34290" bIns="34290" anchor="ctr">
            <a:spAutoFit/>
          </a:bodyPr>
          <a:lstStyle/>
          <a:p>
            <a:pPr algn="ctr" latinLnBrk="1"/>
            <a:r>
              <a:rPr lang="en-US" sz="2800" b="1" dirty="0">
                <a:solidFill>
                  <a:srgbClr val="007BAE"/>
                </a:solidFill>
                <a:latin typeface="Arial Rounded MT Bold" panose="020F0704030504030204" pitchFamily="34" charset="0"/>
                <a:ea typeface="Arial"/>
                <a:cs typeface="Arial"/>
              </a:rPr>
              <a:t>Where are we at? / How can you be engaged?</a:t>
            </a:r>
            <a:endParaRPr lang="fr-SN" sz="2800" b="1" dirty="0">
              <a:solidFill>
                <a:srgbClr val="007BAE"/>
              </a:solidFill>
              <a:latin typeface="Arial Rounded MT Bold" panose="020F0704030504030204" pitchFamily="34" charset="0"/>
              <a:ea typeface="Arial"/>
              <a:cs typeface="Arial"/>
            </a:endParaRPr>
          </a:p>
        </p:txBody>
      </p:sp>
      <p:sp>
        <p:nvSpPr>
          <p:cNvPr id="2" name="Rectangle 1"/>
          <p:cNvSpPr/>
          <p:nvPr/>
        </p:nvSpPr>
        <p:spPr>
          <a:xfrm>
            <a:off x="864085" y="1542815"/>
            <a:ext cx="7168935" cy="2354491"/>
          </a:xfrm>
          <a:prstGeom prst="rect">
            <a:avLst/>
          </a:prstGeom>
        </p:spPr>
        <p:txBody>
          <a:bodyPr wrap="square">
            <a:spAutoFit/>
          </a:bodyPr>
          <a:lstStyle/>
          <a:p>
            <a:pPr algn="ctr">
              <a:lnSpc>
                <a:spcPct val="107000"/>
              </a:lnSpc>
              <a:spcBef>
                <a:spcPts val="600"/>
              </a:spcBef>
              <a:spcAft>
                <a:spcPts val="600"/>
              </a:spcAft>
            </a:pPr>
            <a:r>
              <a:rPr lang="fr-FR" sz="2000" dirty="0">
                <a:solidFill>
                  <a:srgbClr val="0070C0"/>
                </a:solidFill>
                <a:latin typeface="Arial Rounded MT Bold" panose="020F0704030504030204" pitchFamily="34" charset="0"/>
              </a:rPr>
              <a:t>WORLD WATER WEEK AT HOME</a:t>
            </a:r>
          </a:p>
          <a:p>
            <a:pPr algn="ctr">
              <a:lnSpc>
                <a:spcPct val="107000"/>
              </a:lnSpc>
              <a:spcBef>
                <a:spcPts val="600"/>
              </a:spcBef>
              <a:spcAft>
                <a:spcPts val="600"/>
              </a:spcAft>
            </a:pPr>
            <a:endParaRPr lang="fr-FR" sz="2000" dirty="0">
              <a:solidFill>
                <a:srgbClr val="0070C0"/>
              </a:solidFill>
              <a:latin typeface="Arial Rounded MT Bold" panose="020F0704030504030204" pitchFamily="34" charset="0"/>
            </a:endParaRPr>
          </a:p>
          <a:p>
            <a:pPr algn="ctr">
              <a:lnSpc>
                <a:spcPct val="107000"/>
              </a:lnSpc>
              <a:spcBef>
                <a:spcPts val="600"/>
              </a:spcBef>
              <a:spcAft>
                <a:spcPts val="600"/>
              </a:spcAft>
            </a:pPr>
            <a:endParaRPr lang="fr-FR" sz="2000" dirty="0">
              <a:solidFill>
                <a:srgbClr val="0070C0"/>
              </a:solidFill>
              <a:latin typeface="Arial Rounded MT Bold" panose="020F0704030504030204" pitchFamily="34" charset="0"/>
            </a:endParaRPr>
          </a:p>
          <a:p>
            <a:pPr algn="ctr">
              <a:lnSpc>
                <a:spcPct val="107000"/>
              </a:lnSpc>
              <a:spcBef>
                <a:spcPts val="600"/>
              </a:spcBef>
              <a:spcAft>
                <a:spcPts val="600"/>
              </a:spcAft>
            </a:pPr>
            <a:endParaRPr lang="fr-FR" sz="2000" dirty="0">
              <a:solidFill>
                <a:srgbClr val="0070C0"/>
              </a:solidFill>
              <a:latin typeface="Arial Rounded MT Bold" panose="020F0704030504030204" pitchFamily="34" charset="0"/>
            </a:endParaRPr>
          </a:p>
          <a:p>
            <a:pPr algn="ctr">
              <a:lnSpc>
                <a:spcPct val="107000"/>
              </a:lnSpc>
              <a:spcBef>
                <a:spcPts val="600"/>
              </a:spcBef>
              <a:spcAft>
                <a:spcPts val="600"/>
              </a:spcAft>
            </a:pPr>
            <a:r>
              <a:rPr lang="en-US" sz="2000" b="1" cap="small" dirty="0">
                <a:solidFill>
                  <a:srgbClr val="0070C0"/>
                </a:solidFill>
                <a:latin typeface="Arial" panose="020B0604020202020204" pitchFamily="34" charset="0"/>
                <a:ea typeface="Calibri" panose="020F0502020204030204" pitchFamily="34" charset="0"/>
                <a:cs typeface="Times New Roman" panose="02020603050405020304" pitchFamily="18" charset="0"/>
              </a:rPr>
              <a:t>Virtual session: </a:t>
            </a:r>
            <a:r>
              <a:rPr lang="en-US" b="1" cap="small" dirty="0">
                <a:solidFill>
                  <a:srgbClr val="0070C0"/>
                </a:solidFill>
                <a:latin typeface="Arial" panose="020B0604020202020204" pitchFamily="34" charset="0"/>
                <a:ea typeface="Calibri" panose="020F0502020204030204" pitchFamily="34" charset="0"/>
              </a:rPr>
              <a:t>Join us on the road to Dakar 2021</a:t>
            </a:r>
            <a:endParaRPr lang="fr-FR" b="1" cap="small" dirty="0">
              <a:solidFill>
                <a:srgbClr val="0070C0"/>
              </a:solidFill>
              <a:latin typeface="Arial" panose="020B0604020202020204" pitchFamily="34" charset="0"/>
              <a:ea typeface="Calibri" panose="020F0502020204030204" pitchFamily="34" charset="0"/>
            </a:endParaRPr>
          </a:p>
        </p:txBody>
      </p:sp>
      <p:pic>
        <p:nvPicPr>
          <p:cNvPr id="3" name="Imag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1808" y="2032297"/>
            <a:ext cx="4284584" cy="1276418"/>
          </a:xfrm>
          <a:prstGeom prst="rect">
            <a:avLst/>
          </a:prstGeom>
        </p:spPr>
      </p:pic>
    </p:spTree>
    <p:extLst>
      <p:ext uri="{BB962C8B-B14F-4D97-AF65-F5344CB8AC3E}">
        <p14:creationId xmlns:p14="http://schemas.microsoft.com/office/powerpoint/2010/main" val="2736614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l="-986" t="58730" r="986" b="4844"/>
          <a:stretch/>
        </p:blipFill>
        <p:spPr>
          <a:xfrm>
            <a:off x="-85060" y="0"/>
            <a:ext cx="9229060" cy="3774558"/>
          </a:xfrm>
          <a:prstGeom prst="rect">
            <a:avLst/>
          </a:prstGeom>
          <a:noFill/>
          <a:ln>
            <a:noFill/>
          </a:ln>
        </p:spPr>
      </p:pic>
      <p:pic>
        <p:nvPicPr>
          <p:cNvPr id="5" name="Picture 4" descr="Picture 4"/>
          <p:cNvPicPr>
            <a:picLocks noChangeAspect="1"/>
          </p:cNvPicPr>
          <p:nvPr/>
        </p:nvPicPr>
        <p:blipFill rotWithShape="1">
          <a:blip r:embed="rId3"/>
          <a:srcRect l="1237" t="4239" r="48896" b="21742"/>
          <a:stretch/>
        </p:blipFill>
        <p:spPr>
          <a:xfrm rot="5400000">
            <a:off x="3247635" y="979690"/>
            <a:ext cx="2644295" cy="9105901"/>
          </a:xfrm>
          <a:prstGeom prst="rect">
            <a:avLst/>
          </a:prstGeom>
          <a:ln w="12700">
            <a:miter lim="400000"/>
          </a:ln>
        </p:spPr>
      </p:pic>
      <p:sp>
        <p:nvSpPr>
          <p:cNvPr id="3" name="Espace réservé du texte 2"/>
          <p:cNvSpPr>
            <a:spLocks noGrp="1"/>
          </p:cNvSpPr>
          <p:nvPr>
            <p:ph type="subTitle" idx="1"/>
          </p:nvPr>
        </p:nvSpPr>
        <p:spPr>
          <a:xfrm>
            <a:off x="6201" y="3785187"/>
            <a:ext cx="9105900" cy="925027"/>
          </a:xfrm>
        </p:spPr>
        <p:txBody>
          <a:bodyPr>
            <a:noAutofit/>
          </a:bodyPr>
          <a:lstStyle/>
          <a:p>
            <a:r>
              <a:rPr lang="fr-FR" sz="3600" dirty="0">
                <a:solidFill>
                  <a:srgbClr val="00B0F0"/>
                </a:solidFill>
                <a:latin typeface="Britannic Bold" panose="020B0903060703020204" pitchFamily="34" charset="0"/>
              </a:rPr>
              <a:t>4-</a:t>
            </a:r>
            <a:r>
              <a:rPr lang="fr-FR" sz="3200" dirty="0">
                <a:solidFill>
                  <a:srgbClr val="0070C0"/>
                </a:solidFill>
                <a:latin typeface="Britannic Bold" panose="020B0903060703020204" pitchFamily="34" charset="0"/>
              </a:rPr>
              <a:t> Forum communication</a:t>
            </a:r>
          </a:p>
        </p:txBody>
      </p:sp>
    </p:spTree>
    <p:extLst>
      <p:ext uri="{BB962C8B-B14F-4D97-AF65-F5344CB8AC3E}">
        <p14:creationId xmlns:p14="http://schemas.microsoft.com/office/powerpoint/2010/main" val="2404313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263235" y="59942"/>
            <a:ext cx="8652165" cy="688205"/>
          </a:xfrm>
          <a:prstGeom prst="rect">
            <a:avLst/>
          </a:prstGeom>
          <a:solidFill>
            <a:srgbClr val="EDEDED"/>
          </a:solidFill>
          <a:ln w="9525">
            <a:solidFill>
              <a:srgbClr val="00B0F0"/>
            </a:solidFill>
            <a:round/>
          </a:ln>
        </p:spPr>
        <p:txBody>
          <a:bodyPr/>
          <a:lstStyle/>
          <a:p>
            <a:pPr algn="ctr" defTabSz="886966">
              <a:defRPr sz="2400">
                <a:latin typeface="Arial Black"/>
                <a:ea typeface="Arial Black"/>
                <a:cs typeface="Arial Black"/>
                <a:sym typeface="Arial Black"/>
              </a:defRPr>
            </a:pPr>
            <a:r>
              <a:rPr lang="fr-FR" sz="2400" cap="all" dirty="0">
                <a:solidFill>
                  <a:srgbClr val="0070C0"/>
                </a:solidFill>
                <a:latin typeface="Arial Black"/>
                <a:ea typeface="Arial Black"/>
                <a:cs typeface="Arial Black"/>
                <a:sym typeface="Arial Black"/>
              </a:rPr>
              <a:t>Forum Communication</a:t>
            </a:r>
            <a:r>
              <a:rPr lang="fr-SN" sz="2400" cap="all" dirty="0">
                <a:solidFill>
                  <a:srgbClr val="0070C0"/>
                </a:solidFill>
                <a:latin typeface="Arial Black"/>
                <a:ea typeface="Arial Black"/>
                <a:cs typeface="Arial Black"/>
              </a:rPr>
              <a:t> </a:t>
            </a:r>
            <a:endParaRPr lang="fr-FR" cap="all" dirty="0">
              <a:solidFill>
                <a:srgbClr val="0070C0"/>
              </a:solidFill>
            </a:endParaRPr>
          </a:p>
        </p:txBody>
      </p:sp>
      <p:sp>
        <p:nvSpPr>
          <p:cNvPr id="137" name="Text Placeholder 2"/>
          <p:cNvSpPr txBox="1">
            <a:spLocks noGrp="1"/>
          </p:cNvSpPr>
          <p:nvPr>
            <p:ph idx="1"/>
          </p:nvPr>
        </p:nvSpPr>
        <p:spPr>
          <a:xfrm>
            <a:off x="350870" y="817720"/>
            <a:ext cx="8610767" cy="2729033"/>
          </a:xfrm>
          <a:prstGeom prst="rect">
            <a:avLst/>
          </a:prstGeom>
        </p:spPr>
        <p:txBody>
          <a:bodyPr>
            <a:noAutofit/>
          </a:bodyPr>
          <a:lstStyle/>
          <a:p>
            <a:pPr marL="261419" indent="-261419" defTabSz="780530">
              <a:lnSpc>
                <a:spcPct val="100000"/>
              </a:lnSpc>
              <a:spcBef>
                <a:spcPts val="2100"/>
              </a:spcBef>
              <a:buClr>
                <a:srgbClr val="1C3B72"/>
              </a:buClr>
              <a:buSzPct val="90000"/>
              <a:buFont typeface="Helvetica"/>
              <a:buChar char="๏"/>
              <a:defRPr sz="1936">
                <a:solidFill>
                  <a:srgbClr val="454545"/>
                </a:solidFill>
                <a:latin typeface="+mn-lt"/>
                <a:ea typeface="+mn-ea"/>
                <a:cs typeface="+mn-cs"/>
                <a:sym typeface="Helvetica"/>
              </a:defRPr>
            </a:pP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A strategic plan of communication and marketing </a:t>
            </a:r>
            <a:r>
              <a:rPr lang="en-US" sz="2200" dirty="0" smtClean="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actions</a:t>
            </a: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 </a:t>
            </a:r>
            <a:r>
              <a:rPr lang="en-US" sz="2200" dirty="0" smtClean="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(national </a:t>
            </a: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and international) ;</a:t>
            </a:r>
          </a:p>
          <a:p>
            <a:pPr marL="261419" indent="-261419" defTabSz="780530">
              <a:lnSpc>
                <a:spcPct val="100000"/>
              </a:lnSpc>
              <a:spcBef>
                <a:spcPts val="2100"/>
              </a:spcBef>
              <a:buClr>
                <a:srgbClr val="1C3B72"/>
              </a:buClr>
              <a:buSzPct val="90000"/>
              <a:buFont typeface="Helvetica"/>
              <a:buChar char="๏"/>
              <a:defRPr sz="1936">
                <a:solidFill>
                  <a:srgbClr val="454545"/>
                </a:solidFill>
                <a:latin typeface="+mn-lt"/>
                <a:ea typeface="+mn-ea"/>
                <a:cs typeface="+mn-cs"/>
                <a:sym typeface="Helvetica"/>
              </a:defRPr>
            </a:pP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Involvement of the media for information and promotion;</a:t>
            </a:r>
          </a:p>
          <a:p>
            <a:pPr marL="261419" indent="-261419" defTabSz="780530">
              <a:lnSpc>
                <a:spcPct val="100000"/>
              </a:lnSpc>
              <a:spcBef>
                <a:spcPts val="2100"/>
              </a:spcBef>
              <a:buClr>
                <a:srgbClr val="1C3B72"/>
              </a:buClr>
              <a:buSzPct val="90000"/>
              <a:buFont typeface="Helvetica"/>
              <a:buChar char="๏"/>
              <a:defRPr sz="1936">
                <a:solidFill>
                  <a:srgbClr val="454545"/>
                </a:solidFill>
                <a:latin typeface="+mn-lt"/>
                <a:ea typeface="+mn-ea"/>
                <a:cs typeface="+mn-cs"/>
                <a:sym typeface="Helvetica"/>
              </a:defRPr>
            </a:pPr>
            <a:r>
              <a:rPr lang="en-US" sz="2200" dirty="0" smtClean="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Forum </a:t>
            </a: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website &amp; social networks;</a:t>
            </a:r>
          </a:p>
          <a:p>
            <a:pPr marL="261419" indent="-261419" defTabSz="780530">
              <a:lnSpc>
                <a:spcPct val="100000"/>
              </a:lnSpc>
              <a:spcBef>
                <a:spcPts val="2100"/>
              </a:spcBef>
              <a:buClr>
                <a:srgbClr val="1C3B72"/>
              </a:buClr>
              <a:buSzPct val="90000"/>
              <a:buFont typeface="Helvetica"/>
              <a:buChar char="๏"/>
              <a:defRPr sz="1936">
                <a:solidFill>
                  <a:srgbClr val="454545"/>
                </a:solidFill>
                <a:latin typeface="+mn-lt"/>
                <a:ea typeface="+mn-ea"/>
                <a:cs typeface="+mn-cs"/>
                <a:sym typeface="Helvetica"/>
              </a:defRPr>
            </a:pPr>
            <a:r>
              <a:rPr lang="en-US" sz="2200" dirty="0">
                <a:solidFill>
                  <a:srgbClr val="454545"/>
                </a:solidFill>
                <a:effectLst>
                  <a:outerShdw blurRad="38100" dist="25400" dir="5400000" algn="ctr">
                    <a:srgbClr val="6E747A">
                      <a:alpha val="43000"/>
                    </a:srgbClr>
                  </a:outerShdw>
                </a:effectLst>
                <a:latin typeface="Helvetica" panose="020B0604020202020204" pitchFamily="34" charset="0"/>
                <a:cs typeface="Helvetica" panose="020B0604020202020204" pitchFamily="34" charset="0"/>
                <a:sym typeface="Helvetica"/>
              </a:rPr>
              <a:t>Newsletter. </a:t>
            </a:r>
            <a:endParaRPr lang="fr-SN" sz="2200" dirty="0">
              <a:latin typeface="Helvetica" panose="020B0604020202020204" pitchFamily="34" charset="0"/>
              <a:cs typeface="Helvetica" panose="020B0604020202020204" pitchFamily="34" charset="0"/>
            </a:endParaRPr>
          </a:p>
        </p:txBody>
      </p:sp>
      <p:sp>
        <p:nvSpPr>
          <p:cNvPr id="138" name="Numéro de diapositive"/>
          <p:cNvSpPr txBox="1">
            <a:spLocks noGrp="1"/>
          </p:cNvSpPr>
          <p:nvPr>
            <p:ph type="sldNum" sz="quarter" idx="12"/>
          </p:nvPr>
        </p:nvSpPr>
        <p:spPr>
          <a:xfrm>
            <a:off x="8347658" y="6423341"/>
            <a:ext cx="167692"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7" name="Picture 5" descr="Picture 5"/>
          <p:cNvPicPr>
            <a:picLocks noChangeAspect="1"/>
          </p:cNvPicPr>
          <p:nvPr/>
        </p:nvPicPr>
        <p:blipFill>
          <a:blip r:embed="rId2"/>
          <a:stretch>
            <a:fillRect/>
          </a:stretch>
        </p:blipFill>
        <p:spPr>
          <a:xfrm>
            <a:off x="845127" y="6198862"/>
            <a:ext cx="8298873" cy="677783"/>
          </a:xfrm>
          <a:prstGeom prst="rect">
            <a:avLst/>
          </a:prstGeom>
          <a:ln w="12700" cap="flat">
            <a:noFill/>
            <a:miter lim="400000"/>
          </a:ln>
          <a:effectLst/>
        </p:spPr>
      </p:pic>
      <p:pic>
        <p:nvPicPr>
          <p:cNvPr id="8" name="Image 7" descr="pasted-image.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40427"/>
            <a:ext cx="516635" cy="636220"/>
          </a:xfrm>
          <a:prstGeom prst="rect">
            <a:avLst/>
          </a:prstGeom>
          <a:noFill/>
          <a:ln>
            <a:noFill/>
          </a:ln>
        </p:spPr>
      </p:pic>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909" t="8902" r="1514" b="40972"/>
          <a:stretch/>
        </p:blipFill>
        <p:spPr>
          <a:xfrm>
            <a:off x="272416" y="3677099"/>
            <a:ext cx="8689221" cy="2366932"/>
          </a:xfrm>
          <a:prstGeom prst="rect">
            <a:avLst/>
          </a:prstGeom>
        </p:spPr>
      </p:pic>
    </p:spTree>
    <p:extLst>
      <p:ext uri="{BB962C8B-B14F-4D97-AF65-F5344CB8AC3E}">
        <p14:creationId xmlns:p14="http://schemas.microsoft.com/office/powerpoint/2010/main" val="1113950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txBox="1"/>
          <p:nvPr/>
        </p:nvSpPr>
        <p:spPr>
          <a:xfrm>
            <a:off x="1648691" y="217855"/>
            <a:ext cx="5843481" cy="547964"/>
          </a:xfrm>
          <a:prstGeom prst="rect">
            <a:avLst/>
          </a:prstGeom>
          <a:solidFill>
            <a:srgbClr val="EDEDED"/>
          </a:solidFill>
          <a:ln>
            <a:solidFill>
              <a:srgbClr val="00B0F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rIns="34289" anchor="ctr">
            <a:normAutofit/>
          </a:bodyPr>
          <a:lstStyle>
            <a:lvl1pPr algn="ctr" defTabSz="886966">
              <a:lnSpc>
                <a:spcPct val="90000"/>
              </a:lnSpc>
              <a:defRPr sz="2400" cap="all">
                <a:solidFill>
                  <a:srgbClr val="0070C0"/>
                </a:solidFill>
                <a:latin typeface="Arial Black"/>
                <a:ea typeface="Arial Black"/>
                <a:cs typeface="Arial Black"/>
                <a:sym typeface="Arial Black"/>
              </a:defRPr>
            </a:lvl1pPr>
          </a:lstStyle>
          <a:p>
            <a:pPr hangingPunct="1"/>
            <a:r>
              <a:rPr lang="fr-FR" sz="1800" dirty="0"/>
              <a:t>Forum Communication</a:t>
            </a:r>
            <a:endParaRPr lang="fr-SN" sz="1800" dirty="0"/>
          </a:p>
        </p:txBody>
      </p:sp>
      <p:sp>
        <p:nvSpPr>
          <p:cNvPr id="7" name="ZoneTexte 6"/>
          <p:cNvSpPr txBox="1"/>
          <p:nvPr/>
        </p:nvSpPr>
        <p:spPr>
          <a:xfrm>
            <a:off x="706586" y="1039086"/>
            <a:ext cx="3380509" cy="353941"/>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en-US" sz="1700" b="1" dirty="0">
                <a:solidFill>
                  <a:srgbClr val="000000"/>
                </a:solidFill>
                <a:latin typeface="Arial Narrow" panose="020B0606020202030204" pitchFamily="34" charset="0"/>
                <a:ea typeface="Calibri"/>
                <a:cs typeface="Calibri"/>
              </a:rPr>
              <a:t>First announcement of the 9th Forum</a:t>
            </a:r>
            <a:endParaRPr kumimoji="0" lang="fr-FR" sz="1700" b="1" i="0" u="none" strike="noStrike" cap="none" spc="0" normalizeH="0" baseline="0" dirty="0">
              <a:ln>
                <a:noFill/>
              </a:ln>
              <a:solidFill>
                <a:srgbClr val="000000"/>
              </a:solidFill>
              <a:effectLst/>
              <a:uFillTx/>
              <a:latin typeface="Arial Narrow" panose="020B0606020202030204" pitchFamily="34" charset="0"/>
              <a:ea typeface="Calibri"/>
              <a:cs typeface="Calibri"/>
              <a:sym typeface="Calibri"/>
            </a:endParaRPr>
          </a:p>
        </p:txBody>
      </p:sp>
      <p:sp>
        <p:nvSpPr>
          <p:cNvPr id="8" name="ZoneTexte 7"/>
          <p:cNvSpPr txBox="1"/>
          <p:nvPr/>
        </p:nvSpPr>
        <p:spPr>
          <a:xfrm>
            <a:off x="4811857" y="1039086"/>
            <a:ext cx="3380509" cy="353941"/>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fr-FR" sz="1700" b="1" i="0" u="none" strike="noStrike" cap="none" spc="0" normalizeH="0" baseline="0" dirty="0">
                <a:ln>
                  <a:noFill/>
                </a:ln>
                <a:solidFill>
                  <a:srgbClr val="000000"/>
                </a:solidFill>
                <a:effectLst/>
                <a:uFillTx/>
                <a:latin typeface="Arial Narrow" panose="020B0606020202030204" pitchFamily="34" charset="0"/>
                <a:ea typeface="Calibri"/>
                <a:cs typeface="Calibri"/>
                <a:sym typeface="Calibri"/>
              </a:rPr>
              <a:t>Kick-off meeting report</a:t>
            </a:r>
          </a:p>
        </p:txBody>
      </p:sp>
      <p:pic>
        <p:nvPicPr>
          <p:cNvPr id="10" name="Picture 5" descr="Picture 5"/>
          <p:cNvPicPr>
            <a:picLocks noChangeAspect="1"/>
          </p:cNvPicPr>
          <p:nvPr/>
        </p:nvPicPr>
        <p:blipFill>
          <a:blip r:embed="rId2"/>
          <a:stretch>
            <a:fillRect/>
          </a:stretch>
        </p:blipFill>
        <p:spPr>
          <a:xfrm>
            <a:off x="845127" y="6198865"/>
            <a:ext cx="8298873" cy="677783"/>
          </a:xfrm>
          <a:prstGeom prst="rect">
            <a:avLst/>
          </a:prstGeom>
          <a:ln w="12700" cap="flat">
            <a:noFill/>
            <a:miter lim="400000"/>
          </a:ln>
          <a:effectLst/>
        </p:spPr>
      </p:pic>
      <p:pic>
        <p:nvPicPr>
          <p:cNvPr id="12" name="Image 11" descr="pasted-image.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198865"/>
            <a:ext cx="516635" cy="636220"/>
          </a:xfrm>
          <a:prstGeom prst="rect">
            <a:avLst/>
          </a:prstGeom>
          <a:noFill/>
          <a:ln>
            <a:noFill/>
          </a:ln>
        </p:spPr>
      </p:pic>
      <p:pic>
        <p:nvPicPr>
          <p:cNvPr id="2" name="Image 1"/>
          <p:cNvPicPr>
            <a:picLocks noChangeAspect="1"/>
          </p:cNvPicPr>
          <p:nvPr/>
        </p:nvPicPr>
        <p:blipFill>
          <a:blip r:embed="rId4"/>
          <a:stretch>
            <a:fillRect/>
          </a:stretch>
        </p:blipFill>
        <p:spPr>
          <a:xfrm>
            <a:off x="745235" y="1493515"/>
            <a:ext cx="3419475" cy="4705350"/>
          </a:xfrm>
          <a:prstGeom prst="rect">
            <a:avLst/>
          </a:prstGeom>
        </p:spPr>
      </p:pic>
      <p:pic>
        <p:nvPicPr>
          <p:cNvPr id="3" name="Image 2"/>
          <p:cNvPicPr>
            <a:picLocks noChangeAspect="1"/>
          </p:cNvPicPr>
          <p:nvPr/>
        </p:nvPicPr>
        <p:blipFill>
          <a:blip r:embed="rId5"/>
          <a:stretch>
            <a:fillRect/>
          </a:stretch>
        </p:blipFill>
        <p:spPr>
          <a:xfrm>
            <a:off x="4850408" y="1493515"/>
            <a:ext cx="3347476" cy="4604862"/>
          </a:xfrm>
          <a:prstGeom prst="rect">
            <a:avLst/>
          </a:prstGeom>
        </p:spPr>
      </p:pic>
    </p:spTree>
    <p:extLst>
      <p:ext uri="{BB962C8B-B14F-4D97-AF65-F5344CB8AC3E}">
        <p14:creationId xmlns:p14="http://schemas.microsoft.com/office/powerpoint/2010/main" val="6187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Picture 4" descr="Picture 4"/>
          <p:cNvPicPr>
            <a:picLocks noChangeAspect="1"/>
          </p:cNvPicPr>
          <p:nvPr/>
        </p:nvPicPr>
        <p:blipFill rotWithShape="1">
          <a:blip r:embed="rId2"/>
          <a:srcRect l="3881" t="4239" r="48895" b="21743"/>
          <a:stretch/>
        </p:blipFill>
        <p:spPr>
          <a:xfrm rot="5400000">
            <a:off x="3338969" y="1163808"/>
            <a:ext cx="2504159" cy="9105901"/>
          </a:xfrm>
          <a:prstGeom prst="rect">
            <a:avLst/>
          </a:prstGeom>
          <a:ln w="12700">
            <a:miter lim="400000"/>
          </a:ln>
        </p:spPr>
      </p:pic>
      <p:pic>
        <p:nvPicPr>
          <p:cNvPr id="433" name="Image" descr="Image"/>
          <p:cNvPicPr>
            <a:picLocks noChangeAspect="1"/>
          </p:cNvPicPr>
          <p:nvPr/>
        </p:nvPicPr>
        <p:blipFill>
          <a:blip r:embed="rId3"/>
          <a:srcRect/>
          <a:stretch>
            <a:fillRect/>
          </a:stretch>
        </p:blipFill>
        <p:spPr>
          <a:xfrm>
            <a:off x="7576181" y="246499"/>
            <a:ext cx="1274461" cy="766102"/>
          </a:xfrm>
          <a:prstGeom prst="rect">
            <a:avLst/>
          </a:prstGeom>
          <a:ln w="12700">
            <a:miter lim="400000"/>
          </a:ln>
        </p:spPr>
      </p:pic>
      <p:pic>
        <p:nvPicPr>
          <p:cNvPr id="434" name="Picture 1" descr="Picture 1"/>
          <p:cNvPicPr>
            <a:picLocks noChangeAspect="1"/>
          </p:cNvPicPr>
          <p:nvPr/>
        </p:nvPicPr>
        <p:blipFill>
          <a:blip r:embed="rId4"/>
          <a:stretch>
            <a:fillRect/>
          </a:stretch>
        </p:blipFill>
        <p:spPr>
          <a:xfrm>
            <a:off x="922263" y="395788"/>
            <a:ext cx="902172" cy="509224"/>
          </a:xfrm>
          <a:prstGeom prst="rect">
            <a:avLst/>
          </a:prstGeom>
          <a:ln w="12700">
            <a:miter lim="400000"/>
          </a:ln>
        </p:spPr>
      </p:pic>
      <p:sp>
        <p:nvSpPr>
          <p:cNvPr id="11" name="ZoneTexte 15"/>
          <p:cNvSpPr txBox="1"/>
          <p:nvPr/>
        </p:nvSpPr>
        <p:spPr>
          <a:xfrm>
            <a:off x="363251" y="920264"/>
            <a:ext cx="2241726" cy="415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defRPr sz="900" b="1">
                <a:solidFill>
                  <a:srgbClr val="00B0F0"/>
                </a:solidFill>
                <a:latin typeface="Bookman Old Style"/>
                <a:ea typeface="Bookman Old Style"/>
                <a:cs typeface="Bookman Old Style"/>
                <a:sym typeface="Bookman Old Style"/>
              </a:defRPr>
            </a:lvl1pPr>
          </a:lstStyle>
          <a:p>
            <a:r>
              <a:rPr sz="1050" dirty="0"/>
              <a:t>RÉPUBLIQUE DU SÉNÉGAL</a:t>
            </a:r>
            <a:endParaRPr lang="fr-SN" sz="1050" dirty="0"/>
          </a:p>
          <a:p>
            <a:r>
              <a:rPr lang="fr-SN" sz="1050" dirty="0"/>
              <a:t>Un Peuple – Un But – Une Foi</a:t>
            </a:r>
            <a:endParaRPr sz="1050" dirty="0"/>
          </a:p>
        </p:txBody>
      </p:sp>
      <p:pic>
        <p:nvPicPr>
          <p:cNvPr id="12" name="Image 5"/>
          <p:cNvPicPr>
            <a:picLocks noChangeAspect="1"/>
          </p:cNvPicPr>
          <p:nvPr/>
        </p:nvPicPr>
        <p:blipFill>
          <a:blip r:embed="rId5"/>
          <a:stretch>
            <a:fillRect/>
          </a:stretch>
        </p:blipFill>
        <p:spPr>
          <a:xfrm>
            <a:off x="4156365" y="5387101"/>
            <a:ext cx="1617418" cy="1314287"/>
          </a:xfrm>
          <a:prstGeom prst="rect">
            <a:avLst/>
          </a:prstGeom>
          <a:noFill/>
          <a:ln>
            <a:noFill/>
          </a:ln>
        </p:spPr>
      </p:pic>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485" y="1762712"/>
            <a:ext cx="7562614" cy="2594378"/>
          </a:xfrm>
          <a:prstGeom prst="rect">
            <a:avLst/>
          </a:prstGeom>
        </p:spPr>
      </p:pic>
      <p:sp>
        <p:nvSpPr>
          <p:cNvPr id="8" name="Rectangle 7"/>
          <p:cNvSpPr/>
          <p:nvPr/>
        </p:nvSpPr>
        <p:spPr>
          <a:xfrm>
            <a:off x="2446735" y="4738402"/>
            <a:ext cx="4209807" cy="400110"/>
          </a:xfrm>
          <a:prstGeom prst="rect">
            <a:avLst/>
          </a:prstGeom>
          <a:noFill/>
        </p:spPr>
        <p:txBody>
          <a:bodyPr wrap="none" lIns="91440" tIns="45720" rIns="91440" bIns="45720">
            <a:spAutoFit/>
          </a:bodyPr>
          <a:lstStyle/>
          <a:p>
            <a:pPr algn="ctr"/>
            <a:r>
              <a:rPr lang="en-US" sz="2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roadway" pitchFamily="82" charset="0"/>
              </a:rPr>
              <a:t>Thank you for your attention</a:t>
            </a:r>
            <a:endParaRPr lang="fr-FR" sz="20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Broadway" pitchFamily="82" charset="0"/>
            </a:endParaRPr>
          </a:p>
        </p:txBody>
      </p:sp>
    </p:spTree>
    <p:extLst>
      <p:ext uri="{BB962C8B-B14F-4D97-AF65-F5344CB8AC3E}">
        <p14:creationId xmlns:p14="http://schemas.microsoft.com/office/powerpoint/2010/main" val="3607557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l="-986" t="58730" r="986" b="4844"/>
          <a:stretch/>
        </p:blipFill>
        <p:spPr>
          <a:xfrm>
            <a:off x="-85060" y="0"/>
            <a:ext cx="9229060" cy="3774558"/>
          </a:xfrm>
          <a:prstGeom prst="rect">
            <a:avLst/>
          </a:prstGeom>
          <a:noFill/>
          <a:ln>
            <a:noFill/>
          </a:ln>
        </p:spPr>
      </p:pic>
      <p:pic>
        <p:nvPicPr>
          <p:cNvPr id="5" name="Picture 4" descr="Picture 4"/>
          <p:cNvPicPr>
            <a:picLocks noChangeAspect="1"/>
          </p:cNvPicPr>
          <p:nvPr/>
        </p:nvPicPr>
        <p:blipFill rotWithShape="1">
          <a:blip r:embed="rId3"/>
          <a:srcRect l="1237" t="4239" r="48896" b="21742"/>
          <a:stretch/>
        </p:blipFill>
        <p:spPr>
          <a:xfrm rot="5400000">
            <a:off x="3247635" y="979690"/>
            <a:ext cx="2644295" cy="9105901"/>
          </a:xfrm>
          <a:prstGeom prst="rect">
            <a:avLst/>
          </a:prstGeom>
          <a:ln w="12700">
            <a:miter lim="400000"/>
          </a:ln>
        </p:spPr>
      </p:pic>
      <p:sp>
        <p:nvSpPr>
          <p:cNvPr id="3" name="Espace réservé du texte 2"/>
          <p:cNvSpPr>
            <a:spLocks noGrp="1"/>
          </p:cNvSpPr>
          <p:nvPr>
            <p:ph type="subTitle" idx="1"/>
          </p:nvPr>
        </p:nvSpPr>
        <p:spPr>
          <a:xfrm>
            <a:off x="6201" y="3785187"/>
            <a:ext cx="9105900" cy="925027"/>
          </a:xfrm>
        </p:spPr>
        <p:txBody>
          <a:bodyPr>
            <a:noAutofit/>
          </a:bodyPr>
          <a:lstStyle/>
          <a:p>
            <a:r>
              <a:rPr lang="fr-FR" sz="3600" dirty="0">
                <a:solidFill>
                  <a:srgbClr val="00B0F0"/>
                </a:solidFill>
                <a:latin typeface="Britannic Bold" panose="020B0903060703020204" pitchFamily="34" charset="0"/>
              </a:rPr>
              <a:t>1-</a:t>
            </a:r>
            <a:r>
              <a:rPr lang="fr-FR" sz="3200" dirty="0">
                <a:solidFill>
                  <a:srgbClr val="0070C0"/>
                </a:solidFill>
                <a:latin typeface="Britannic Bold" panose="020B0903060703020204" pitchFamily="34" charset="0"/>
              </a:rPr>
              <a:t> </a:t>
            </a:r>
            <a:r>
              <a:rPr lang="en-US" sz="3200" dirty="0">
                <a:solidFill>
                  <a:srgbClr val="0070C0"/>
                </a:solidFill>
                <a:latin typeface="Britannic Bold" panose="020B0903060703020204" pitchFamily="34" charset="0"/>
              </a:rPr>
              <a:t>CONTENT DEVELOPMENT</a:t>
            </a:r>
            <a:endParaRPr lang="fr-FR" sz="3200" dirty="0">
              <a:solidFill>
                <a:srgbClr val="0070C0"/>
              </a:solidFill>
              <a:latin typeface="Britannic Bold" panose="020B0903060703020204" pitchFamily="34" charset="0"/>
            </a:endParaRPr>
          </a:p>
        </p:txBody>
      </p:sp>
    </p:spTree>
    <p:extLst>
      <p:ext uri="{BB962C8B-B14F-4D97-AF65-F5344CB8AC3E}">
        <p14:creationId xmlns:p14="http://schemas.microsoft.com/office/powerpoint/2010/main" val="342534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71414"/>
            <a:ext cx="8229600" cy="635180"/>
          </a:xfrm>
          <a:solidFill>
            <a:srgbClr val="EDEDED"/>
          </a:solidFill>
          <a:ln w="9525">
            <a:solidFill>
              <a:srgbClr val="00B0F0"/>
            </a:solidFill>
            <a:round/>
          </a:ln>
        </p:spPr>
        <p:txBody>
          <a:bodyPr lIns="45719" rIns="45719" anchor="ctr">
            <a:normAutofit/>
          </a:bodyPr>
          <a:lstStyle/>
          <a:p>
            <a:pPr algn="ctr">
              <a:defRPr/>
            </a:pPr>
            <a:r>
              <a:rPr lang="fr-FR" sz="2400" b="1" cap="all" dirty="0">
                <a:solidFill>
                  <a:srgbClr val="007BAE"/>
                </a:solidFill>
                <a:latin typeface="Arial" panose="020B0604020202020204" pitchFamily="34" charset="0"/>
                <a:cs typeface="Arial" panose="020B0604020202020204" pitchFamily="34" charset="0"/>
              </a:rPr>
              <a:t>9th World Water Forum </a:t>
            </a:r>
            <a:r>
              <a:rPr lang="en-GB" sz="2400" b="1" cap="all" dirty="0">
                <a:solidFill>
                  <a:srgbClr val="007BAE"/>
                </a:solidFill>
                <a:latin typeface="Arial" panose="020B0604020202020204" pitchFamily="34" charset="0"/>
                <a:cs typeface="Arial" panose="020B0604020202020204" pitchFamily="34" charset="0"/>
              </a:rPr>
              <a:t>STRUCTURE</a:t>
            </a:r>
            <a:endParaRPr lang="fr-FR" sz="3200" cap="all" dirty="0">
              <a:solidFill>
                <a:srgbClr val="007BAE"/>
              </a:solidFill>
              <a:latin typeface="Arial" panose="020B0604020202020204" pitchFamily="34" charset="0"/>
              <a:cs typeface="Arial" panose="020B0604020202020204" pitchFamily="34" charset="0"/>
            </a:endParaRPr>
          </a:p>
        </p:txBody>
      </p:sp>
      <p:pic>
        <p:nvPicPr>
          <p:cNvPr id="14" name="Picture 5" descr="Picture 5"/>
          <p:cNvPicPr>
            <a:picLocks noChangeAspect="1"/>
          </p:cNvPicPr>
          <p:nvPr/>
        </p:nvPicPr>
        <p:blipFill>
          <a:blip r:embed="rId3"/>
          <a:stretch>
            <a:fillRect/>
          </a:stretch>
        </p:blipFill>
        <p:spPr>
          <a:xfrm>
            <a:off x="845127" y="6198862"/>
            <a:ext cx="8298873" cy="677783"/>
          </a:xfrm>
          <a:prstGeom prst="rect">
            <a:avLst/>
          </a:prstGeom>
          <a:ln w="12700" cap="flat">
            <a:noFill/>
            <a:miter lim="400000"/>
          </a:ln>
          <a:effectLst/>
        </p:spPr>
      </p:pic>
      <p:pic>
        <p:nvPicPr>
          <p:cNvPr id="15" name="Image 14" descr="pasted-image.tif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6240427"/>
            <a:ext cx="516635" cy="636220"/>
          </a:xfrm>
          <a:prstGeom prst="rect">
            <a:avLst/>
          </a:prstGeom>
          <a:noFill/>
          <a:ln>
            <a:noFill/>
          </a:ln>
        </p:spPr>
      </p:pic>
      <p:grpSp>
        <p:nvGrpSpPr>
          <p:cNvPr id="13" name="Group 12">
            <a:extLst>
              <a:ext uri="{FF2B5EF4-FFF2-40B4-BE49-F238E27FC236}">
                <a16:creationId xmlns:a16="http://schemas.microsoft.com/office/drawing/2014/main" id="{8092E407-4D36-437B-B298-4BFF8CF5EF1D}"/>
              </a:ext>
            </a:extLst>
          </p:cNvPr>
          <p:cNvGrpSpPr/>
          <p:nvPr/>
        </p:nvGrpSpPr>
        <p:grpSpPr>
          <a:xfrm>
            <a:off x="253010" y="1303999"/>
            <a:ext cx="5553150" cy="3004340"/>
            <a:chOff x="25400" y="1411661"/>
            <a:chExt cx="9042400" cy="4848226"/>
          </a:xfrm>
        </p:grpSpPr>
        <p:pic>
          <p:nvPicPr>
            <p:cNvPr id="17" name="Picture 16" descr="A close up of a logo&#10;&#10;Description automatically generated">
              <a:extLst>
                <a:ext uri="{FF2B5EF4-FFF2-40B4-BE49-F238E27FC236}">
                  <a16:creationId xmlns:a16="http://schemas.microsoft.com/office/drawing/2014/main" id="{C9A49FE0-572A-4DF9-B735-B2A5571632C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3050" r="83333" b="37669"/>
            <a:stretch/>
          </p:blipFill>
          <p:spPr>
            <a:xfrm>
              <a:off x="25400" y="3190037"/>
              <a:ext cx="1524000" cy="1524000"/>
            </a:xfrm>
            <a:prstGeom prst="rect">
              <a:avLst/>
            </a:prstGeom>
          </p:spPr>
        </p:pic>
        <p:pic>
          <p:nvPicPr>
            <p:cNvPr id="18" name="Picture 17" descr="A close up of a logo&#10;&#10;Description automatically generated">
              <a:extLst>
                <a:ext uri="{FF2B5EF4-FFF2-40B4-BE49-F238E27FC236}">
                  <a16:creationId xmlns:a16="http://schemas.microsoft.com/office/drawing/2014/main" id="{1FD68F56-80E4-4455-8229-F0330F186C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667" r="51667" b="10051"/>
            <a:stretch/>
          </p:blipFill>
          <p:spPr>
            <a:xfrm>
              <a:off x="1689100" y="1502149"/>
              <a:ext cx="2895600" cy="4681538"/>
            </a:xfrm>
            <a:prstGeom prst="rect">
              <a:avLst/>
            </a:prstGeom>
          </p:spPr>
        </p:pic>
        <p:sp>
          <p:nvSpPr>
            <p:cNvPr id="19" name="Rectangle 18">
              <a:extLst>
                <a:ext uri="{FF2B5EF4-FFF2-40B4-BE49-F238E27FC236}">
                  <a16:creationId xmlns:a16="http://schemas.microsoft.com/office/drawing/2014/main" id="{79EFE661-9E50-44FD-AD82-C356D24CB7BC}"/>
                </a:ext>
              </a:extLst>
            </p:cNvPr>
            <p:cNvSpPr/>
            <p:nvPr/>
          </p:nvSpPr>
          <p:spPr>
            <a:xfrm>
              <a:off x="3657600" y="1600200"/>
              <a:ext cx="106680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fr-FR" sz="1350" kern="1200">
                <a:solidFill>
                  <a:prstClr val="white"/>
                </a:solidFill>
                <a:latin typeface="Calibri" panose="020F0502020204030204"/>
              </a:endParaRPr>
            </a:p>
          </p:txBody>
        </p:sp>
        <p:sp>
          <p:nvSpPr>
            <p:cNvPr id="20" name="Rectangle 19">
              <a:extLst>
                <a:ext uri="{FF2B5EF4-FFF2-40B4-BE49-F238E27FC236}">
                  <a16:creationId xmlns:a16="http://schemas.microsoft.com/office/drawing/2014/main" id="{A6E3B513-0EDC-4D95-8DF7-6B74DD7D87F1}"/>
                </a:ext>
              </a:extLst>
            </p:cNvPr>
            <p:cNvSpPr/>
            <p:nvPr/>
          </p:nvSpPr>
          <p:spPr>
            <a:xfrm>
              <a:off x="3587750" y="5951912"/>
              <a:ext cx="106680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fr-FR" sz="1350" kern="1200">
                <a:solidFill>
                  <a:prstClr val="white"/>
                </a:solidFill>
                <a:latin typeface="Calibri" panose="020F0502020204030204"/>
              </a:endParaRPr>
            </a:p>
          </p:txBody>
        </p:sp>
        <p:sp>
          <p:nvSpPr>
            <p:cNvPr id="21" name="Rectangle 20">
              <a:extLst>
                <a:ext uri="{FF2B5EF4-FFF2-40B4-BE49-F238E27FC236}">
                  <a16:creationId xmlns:a16="http://schemas.microsoft.com/office/drawing/2014/main" id="{801081F2-0FF4-498B-A21B-2A46A4C605A5}"/>
                </a:ext>
              </a:extLst>
            </p:cNvPr>
            <p:cNvSpPr/>
            <p:nvPr/>
          </p:nvSpPr>
          <p:spPr>
            <a:xfrm>
              <a:off x="4436267" y="1792288"/>
              <a:ext cx="106680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fr-FR" sz="1350" kern="1200">
                <a:solidFill>
                  <a:prstClr val="white"/>
                </a:solidFill>
                <a:latin typeface="Calibri" panose="020F0502020204030204"/>
              </a:endParaRPr>
            </a:p>
          </p:txBody>
        </p:sp>
        <p:sp>
          <p:nvSpPr>
            <p:cNvPr id="22" name="Rectangle 21">
              <a:extLst>
                <a:ext uri="{FF2B5EF4-FFF2-40B4-BE49-F238E27FC236}">
                  <a16:creationId xmlns:a16="http://schemas.microsoft.com/office/drawing/2014/main" id="{5A419993-064A-4A8C-828D-6D0A69CB55FE}"/>
                </a:ext>
              </a:extLst>
            </p:cNvPr>
            <p:cNvSpPr/>
            <p:nvPr/>
          </p:nvSpPr>
          <p:spPr>
            <a:xfrm>
              <a:off x="1619250" y="3798049"/>
              <a:ext cx="209550" cy="307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fr-FR" sz="1350" kern="1200">
                <a:solidFill>
                  <a:prstClr val="white"/>
                </a:solidFill>
                <a:latin typeface="Calibri" panose="020F0502020204030204"/>
              </a:endParaRPr>
            </a:p>
          </p:txBody>
        </p:sp>
        <p:pic>
          <p:nvPicPr>
            <p:cNvPr id="23" name="Picture 22" descr="A close up of a logo&#10;&#10;Description automatically generated">
              <a:extLst>
                <a:ext uri="{FF2B5EF4-FFF2-40B4-BE49-F238E27FC236}">
                  <a16:creationId xmlns:a16="http://schemas.microsoft.com/office/drawing/2014/main" id="{9663BAD4-2153-4BF1-B032-8ABE9B0B712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334" r="3332" b="10051"/>
            <a:stretch/>
          </p:blipFill>
          <p:spPr>
            <a:xfrm>
              <a:off x="4648200" y="1411661"/>
              <a:ext cx="4419600" cy="4681538"/>
            </a:xfrm>
            <a:prstGeom prst="rect">
              <a:avLst/>
            </a:prstGeom>
          </p:spPr>
        </p:pic>
      </p:grpSp>
      <p:sp>
        <p:nvSpPr>
          <p:cNvPr id="24" name="TextBox 23">
            <a:extLst>
              <a:ext uri="{FF2B5EF4-FFF2-40B4-BE49-F238E27FC236}">
                <a16:creationId xmlns:a16="http://schemas.microsoft.com/office/drawing/2014/main" id="{8A3A47E3-4459-473D-A9E8-BB5E22E771C9}"/>
              </a:ext>
            </a:extLst>
          </p:cNvPr>
          <p:cNvSpPr txBox="1"/>
          <p:nvPr/>
        </p:nvSpPr>
        <p:spPr>
          <a:xfrm>
            <a:off x="926674" y="866839"/>
            <a:ext cx="2048430" cy="646331"/>
          </a:xfrm>
          <a:prstGeom prst="rect">
            <a:avLst/>
          </a:prstGeom>
          <a:noFill/>
        </p:spPr>
        <p:txBody>
          <a:bodyPr wrap="square" rtlCol="0">
            <a:spAutoFit/>
          </a:bodyPr>
          <a:lstStyle/>
          <a:p>
            <a:pPr algn="ctr" defTabSz="685800" hangingPunct="1"/>
            <a:r>
              <a:rPr lang="fr-FR" sz="1200" b="1" kern="1200" dirty="0">
                <a:solidFill>
                  <a:srgbClr val="007BAE"/>
                </a:solidFill>
                <a:latin typeface="Arial" panose="020B0604020202020204" pitchFamily="34" charset="0"/>
                <a:ea typeface="+mn-ea"/>
                <a:cs typeface="Arial" panose="020B0604020202020204" pitchFamily="34" charset="0"/>
              </a:rPr>
              <a:t>Four </a:t>
            </a:r>
            <a:r>
              <a:rPr lang="fr-FR" sz="1200" b="1" kern="1200" dirty="0" err="1">
                <a:solidFill>
                  <a:srgbClr val="007BAE"/>
                </a:solidFill>
                <a:latin typeface="Arial" panose="020B0604020202020204" pitchFamily="34" charset="0"/>
                <a:ea typeface="+mn-ea"/>
                <a:cs typeface="Arial" panose="020B0604020202020204" pitchFamily="34" charset="0"/>
              </a:rPr>
              <a:t>Priorities</a:t>
            </a:r>
            <a:r>
              <a:rPr lang="fr-FR" sz="1200" b="1" kern="1200" dirty="0">
                <a:solidFill>
                  <a:srgbClr val="007BAE"/>
                </a:solidFill>
                <a:latin typeface="Arial" panose="020B0604020202020204" pitchFamily="34" charset="0"/>
                <a:ea typeface="+mn-ea"/>
                <a:cs typeface="Arial" panose="020B0604020202020204" pitchFamily="34" charset="0"/>
              </a:rPr>
              <a:t> </a:t>
            </a:r>
          </a:p>
          <a:p>
            <a:pPr algn="ctr" defTabSz="685800" hangingPunct="1"/>
            <a:r>
              <a:rPr lang="fr-FR" sz="1200" b="1" kern="1200" dirty="0" err="1">
                <a:solidFill>
                  <a:srgbClr val="007BAE"/>
                </a:solidFill>
                <a:latin typeface="Arial" panose="020B0604020202020204" pitchFamily="34" charset="0"/>
                <a:ea typeface="+mn-ea"/>
                <a:cs typeface="Arial" panose="020B0604020202020204" pitchFamily="34" charset="0"/>
              </a:rPr>
              <a:t>led</a:t>
            </a:r>
            <a:r>
              <a:rPr lang="fr-FR" sz="1200" b="1" kern="1200" dirty="0">
                <a:solidFill>
                  <a:srgbClr val="007BAE"/>
                </a:solidFill>
                <a:latin typeface="Arial" panose="020B0604020202020204" pitchFamily="34" charset="0"/>
                <a:ea typeface="+mn-ea"/>
                <a:cs typeface="Arial" panose="020B0604020202020204" pitchFamily="34" charset="0"/>
              </a:rPr>
              <a:t> by </a:t>
            </a:r>
          </a:p>
          <a:p>
            <a:pPr algn="ctr" defTabSz="685800" hangingPunct="1"/>
            <a:r>
              <a:rPr lang="fr-FR" sz="1200" b="1" kern="1200" dirty="0">
                <a:solidFill>
                  <a:srgbClr val="007BAE"/>
                </a:solidFill>
                <a:latin typeface="Arial" panose="020B0604020202020204" pitchFamily="34" charset="0"/>
                <a:ea typeface="+mn-ea"/>
                <a:cs typeface="Arial" panose="020B0604020202020204" pitchFamily="34" charset="0"/>
              </a:rPr>
              <a:t>Four Pilot Groups</a:t>
            </a:r>
            <a:endParaRPr lang="fr-FR" sz="1200" b="1" kern="1200" dirty="0">
              <a:solidFill>
                <a:prstClr val="black"/>
              </a:solidFill>
              <a:ea typeface="+mn-ea"/>
              <a:cs typeface="+mn-cs"/>
            </a:endParaRPr>
          </a:p>
        </p:txBody>
      </p:sp>
      <p:sp>
        <p:nvSpPr>
          <p:cNvPr id="25" name="TextBox 24">
            <a:extLst>
              <a:ext uri="{FF2B5EF4-FFF2-40B4-BE49-F238E27FC236}">
                <a16:creationId xmlns:a16="http://schemas.microsoft.com/office/drawing/2014/main" id="{672306F6-6563-49D7-B94D-3E97C39697BB}"/>
              </a:ext>
            </a:extLst>
          </p:cNvPr>
          <p:cNvSpPr txBox="1"/>
          <p:nvPr/>
        </p:nvSpPr>
        <p:spPr>
          <a:xfrm>
            <a:off x="3300543" y="934667"/>
            <a:ext cx="1887932" cy="461665"/>
          </a:xfrm>
          <a:prstGeom prst="rect">
            <a:avLst/>
          </a:prstGeom>
          <a:noFill/>
        </p:spPr>
        <p:txBody>
          <a:bodyPr wrap="square" rtlCol="0">
            <a:spAutoFit/>
          </a:bodyPr>
          <a:lstStyle/>
          <a:p>
            <a:pPr algn="ctr" defTabSz="685800" hangingPunct="1"/>
            <a:r>
              <a:rPr lang="fr-FR" sz="1200" b="1" kern="1200" dirty="0">
                <a:solidFill>
                  <a:srgbClr val="007BAE"/>
                </a:solidFill>
                <a:latin typeface="Arial" panose="020B0604020202020204" pitchFamily="34" charset="0"/>
                <a:ea typeface="+mn-ea"/>
                <a:cs typeface="Arial" panose="020B0604020202020204" pitchFamily="34" charset="0"/>
              </a:rPr>
              <a:t>Stakeholders </a:t>
            </a:r>
            <a:r>
              <a:rPr lang="fr-FR" sz="1200" b="1" kern="1200" dirty="0" err="1">
                <a:solidFill>
                  <a:srgbClr val="007BAE"/>
                </a:solidFill>
                <a:latin typeface="Arial" panose="020B0604020202020204" pitchFamily="34" charset="0"/>
                <a:ea typeface="+mn-ea"/>
                <a:cs typeface="Arial" panose="020B0604020202020204" pitchFamily="34" charset="0"/>
              </a:rPr>
              <a:t>involved</a:t>
            </a:r>
            <a:r>
              <a:rPr lang="fr-FR" sz="1200" b="1" kern="1200" dirty="0">
                <a:solidFill>
                  <a:srgbClr val="007BAE"/>
                </a:solidFill>
                <a:latin typeface="Arial" panose="020B0604020202020204" pitchFamily="34" charset="0"/>
                <a:ea typeface="+mn-ea"/>
                <a:cs typeface="Arial" panose="020B0604020202020204" pitchFamily="34" charset="0"/>
              </a:rPr>
              <a:t> </a:t>
            </a:r>
          </a:p>
          <a:p>
            <a:pPr algn="ctr" defTabSz="685800" hangingPunct="1"/>
            <a:r>
              <a:rPr lang="fr-FR" sz="1200" b="1" kern="1200" dirty="0">
                <a:solidFill>
                  <a:srgbClr val="007BAE"/>
                </a:solidFill>
                <a:latin typeface="Arial" panose="020B0604020202020204" pitchFamily="34" charset="0"/>
                <a:ea typeface="+mn-ea"/>
                <a:cs typeface="Arial" panose="020B0604020202020204" pitchFamily="34" charset="0"/>
              </a:rPr>
              <a:t>in </a:t>
            </a:r>
            <a:r>
              <a:rPr lang="fr-FR" sz="1200" b="1" kern="1200" dirty="0" err="1">
                <a:solidFill>
                  <a:srgbClr val="007BAE"/>
                </a:solidFill>
                <a:latin typeface="Arial" panose="020B0604020202020204" pitchFamily="34" charset="0"/>
                <a:ea typeface="+mn-ea"/>
                <a:cs typeface="Arial" panose="020B0604020202020204" pitchFamily="34" charset="0"/>
              </a:rPr>
              <a:t>each</a:t>
            </a:r>
            <a:r>
              <a:rPr lang="fr-FR" sz="1200" b="1" kern="1200" dirty="0">
                <a:solidFill>
                  <a:srgbClr val="007BAE"/>
                </a:solidFill>
                <a:latin typeface="Arial" panose="020B0604020202020204" pitchFamily="34" charset="0"/>
                <a:ea typeface="+mn-ea"/>
                <a:cs typeface="Arial" panose="020B0604020202020204" pitchFamily="34" charset="0"/>
              </a:rPr>
              <a:t> </a:t>
            </a:r>
            <a:r>
              <a:rPr lang="fr-FR" sz="1200" b="1" kern="1200" dirty="0" err="1">
                <a:solidFill>
                  <a:srgbClr val="007BAE"/>
                </a:solidFill>
                <a:latin typeface="Arial" panose="020B0604020202020204" pitchFamily="34" charset="0"/>
                <a:ea typeface="+mn-ea"/>
                <a:cs typeface="Arial" panose="020B0604020202020204" pitchFamily="34" charset="0"/>
              </a:rPr>
              <a:t>Priority</a:t>
            </a:r>
            <a:endParaRPr lang="fr-FR" sz="1200" b="1" kern="1200" dirty="0">
              <a:solidFill>
                <a:prstClr val="black"/>
              </a:solidFill>
              <a:ea typeface="+mn-ea"/>
              <a:cs typeface="+mn-cs"/>
            </a:endParaRPr>
          </a:p>
        </p:txBody>
      </p:sp>
      <p:graphicFrame>
        <p:nvGraphicFramePr>
          <p:cNvPr id="26" name="Diagram 25">
            <a:extLst>
              <a:ext uri="{FF2B5EF4-FFF2-40B4-BE49-F238E27FC236}">
                <a16:creationId xmlns:a16="http://schemas.microsoft.com/office/drawing/2014/main" id="{7F4875FE-AB45-485D-97AF-D4FAFDED32CF}"/>
              </a:ext>
            </a:extLst>
          </p:cNvPr>
          <p:cNvGraphicFramePr/>
          <p:nvPr>
            <p:extLst>
              <p:ext uri="{D42A27DB-BD31-4B8C-83A1-F6EECF244321}">
                <p14:modId xmlns:p14="http://schemas.microsoft.com/office/powerpoint/2010/main" val="3717771526"/>
              </p:ext>
            </p:extLst>
          </p:nvPr>
        </p:nvGraphicFramePr>
        <p:xfrm>
          <a:off x="5806160" y="1360072"/>
          <a:ext cx="3361160" cy="23457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Content Placeholder 2">
            <a:extLst>
              <a:ext uri="{FF2B5EF4-FFF2-40B4-BE49-F238E27FC236}">
                <a16:creationId xmlns:a16="http://schemas.microsoft.com/office/drawing/2014/main" id="{7A134A5D-9BE8-44CE-860A-34992FC4E659}"/>
              </a:ext>
            </a:extLst>
          </p:cNvPr>
          <p:cNvSpPr txBox="1">
            <a:spLocks/>
          </p:cNvSpPr>
          <p:nvPr/>
        </p:nvSpPr>
        <p:spPr>
          <a:xfrm>
            <a:off x="1060805" y="4253149"/>
            <a:ext cx="3289475" cy="1710983"/>
          </a:xfrm>
          <a:prstGeom prst="rect">
            <a:avLst/>
          </a:prstGeom>
          <a:ln w="28575">
            <a:solidFill>
              <a:schemeClr val="accent2"/>
            </a:solidFill>
          </a:ln>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a:buNone/>
            </a:pPr>
            <a:r>
              <a:rPr lang="en-US" sz="1200" b="1" dirty="0">
                <a:solidFill>
                  <a:srgbClr val="2B497E"/>
                </a:solidFill>
                <a:latin typeface="Calibri" panose="020F0502020204030204"/>
                <a:sym typeface="Symbol" panose="05050102010706020507" pitchFamily="18" charset="2"/>
              </a:rPr>
              <a:t>Each Action Group will Identify</a:t>
            </a:r>
            <a:r>
              <a:rPr lang="en-US" sz="1200" b="1" dirty="0">
                <a:solidFill>
                  <a:srgbClr val="2B497E"/>
                </a:solidFill>
                <a:latin typeface="Calibri" panose="020F0502020204030204"/>
              </a:rPr>
              <a:t> (3 or more) Actions </a:t>
            </a:r>
            <a:r>
              <a:rPr lang="en-US" sz="1200" dirty="0">
                <a:solidFill>
                  <a:srgbClr val="2B497E"/>
                </a:solidFill>
                <a:latin typeface="Calibri" panose="020F0502020204030204"/>
              </a:rPr>
              <a:t>that will contribute to the achievement of the defined objective through the implementation of concrete projects/activities</a:t>
            </a:r>
          </a:p>
          <a:p>
            <a:pPr marL="0" indent="0" algn="ctr" defTabSz="685800">
              <a:buNone/>
            </a:pPr>
            <a:r>
              <a:rPr lang="en-US" sz="1200" u="sng" dirty="0">
                <a:solidFill>
                  <a:srgbClr val="2B497E"/>
                </a:solidFill>
                <a:latin typeface="Calibri" panose="020F0502020204030204"/>
              </a:rPr>
              <a:t>Linkages </a:t>
            </a:r>
            <a:r>
              <a:rPr lang="en-US" sz="900" dirty="0">
                <a:solidFill>
                  <a:srgbClr val="2B497E"/>
                </a:solidFill>
                <a:latin typeface="Calibri" panose="020F0502020204030204"/>
              </a:rPr>
              <a:t>: to the SDGs targets to facilitate contributions to global monitoring processes. </a:t>
            </a:r>
            <a:br>
              <a:rPr lang="en-US" sz="900" dirty="0">
                <a:solidFill>
                  <a:srgbClr val="2B497E"/>
                </a:solidFill>
                <a:latin typeface="Calibri" panose="020F0502020204030204"/>
              </a:rPr>
            </a:br>
            <a:r>
              <a:rPr lang="en-US" sz="900" dirty="0">
                <a:solidFill>
                  <a:srgbClr val="2B497E"/>
                </a:solidFill>
                <a:latin typeface="Calibri" panose="020F0502020204030204"/>
              </a:rPr>
              <a:t/>
            </a:r>
            <a:br>
              <a:rPr lang="en-US" sz="900" dirty="0">
                <a:solidFill>
                  <a:srgbClr val="2B497E"/>
                </a:solidFill>
                <a:latin typeface="Calibri" panose="020F0502020204030204"/>
              </a:rPr>
            </a:br>
            <a:r>
              <a:rPr lang="en-US" sz="1200" u="sng" dirty="0">
                <a:solidFill>
                  <a:srgbClr val="2B497E"/>
                </a:solidFill>
                <a:latin typeface="Calibri" panose="020F0502020204030204"/>
              </a:rPr>
              <a:t>Collaboration</a:t>
            </a:r>
            <a:r>
              <a:rPr lang="en-US" sz="900" dirty="0">
                <a:solidFill>
                  <a:srgbClr val="2B497E"/>
                </a:solidFill>
                <a:latin typeface="Calibri" panose="020F0502020204030204"/>
              </a:rPr>
              <a:t> : with the group and </a:t>
            </a:r>
            <a:r>
              <a:rPr lang="en-US" sz="900" b="1" u="sng" dirty="0">
                <a:solidFill>
                  <a:srgbClr val="2B497E"/>
                </a:solidFill>
                <a:latin typeface="Calibri" panose="020F0502020204030204"/>
              </a:rPr>
              <a:t>others </a:t>
            </a:r>
            <a:r>
              <a:rPr lang="en-US" sz="900" dirty="0">
                <a:solidFill>
                  <a:srgbClr val="2B497E"/>
                </a:solidFill>
                <a:latin typeface="Calibri" panose="020F0502020204030204"/>
              </a:rPr>
              <a:t>(consultative groups and out of the water box actors).</a:t>
            </a:r>
            <a:endParaRPr lang="fr-FR" sz="900" dirty="0">
              <a:solidFill>
                <a:srgbClr val="2B497E"/>
              </a:solidFill>
              <a:latin typeface="Calibri" panose="020F0502020204030204"/>
            </a:endParaRPr>
          </a:p>
        </p:txBody>
      </p:sp>
      <p:sp>
        <p:nvSpPr>
          <p:cNvPr id="29" name="Arrow: Right 28">
            <a:extLst>
              <a:ext uri="{FF2B5EF4-FFF2-40B4-BE49-F238E27FC236}">
                <a16:creationId xmlns:a16="http://schemas.microsoft.com/office/drawing/2014/main" id="{DC0565B2-2EE5-4372-A38F-4AAB59C41BEB}"/>
              </a:ext>
            </a:extLst>
          </p:cNvPr>
          <p:cNvSpPr/>
          <p:nvPr/>
        </p:nvSpPr>
        <p:spPr>
          <a:xfrm>
            <a:off x="5133555" y="4969058"/>
            <a:ext cx="445770" cy="25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hangingPunct="1"/>
            <a:endParaRPr lang="en-GB" sz="1350" kern="1200">
              <a:solidFill>
                <a:prstClr val="white"/>
              </a:solidFill>
              <a:latin typeface="Calibri" panose="020F0502020204030204"/>
            </a:endParaRPr>
          </a:p>
        </p:txBody>
      </p:sp>
      <p:graphicFrame>
        <p:nvGraphicFramePr>
          <p:cNvPr id="30" name="Diagram 29">
            <a:extLst>
              <a:ext uri="{FF2B5EF4-FFF2-40B4-BE49-F238E27FC236}">
                <a16:creationId xmlns:a16="http://schemas.microsoft.com/office/drawing/2014/main" id="{47323905-6CC2-4B3C-AE31-FD5BB284134D}"/>
              </a:ext>
            </a:extLst>
          </p:cNvPr>
          <p:cNvGraphicFramePr/>
          <p:nvPr>
            <p:extLst>
              <p:ext uri="{D42A27DB-BD31-4B8C-83A1-F6EECF244321}">
                <p14:modId xmlns:p14="http://schemas.microsoft.com/office/powerpoint/2010/main" val="1456358935"/>
              </p:ext>
            </p:extLst>
          </p:nvPr>
        </p:nvGraphicFramePr>
        <p:xfrm>
          <a:off x="5923036" y="3940547"/>
          <a:ext cx="2763763" cy="22583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761869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71414"/>
            <a:ext cx="8229600" cy="635180"/>
          </a:xfrm>
          <a:solidFill>
            <a:srgbClr val="EDEDED"/>
          </a:solidFill>
          <a:ln w="9525">
            <a:solidFill>
              <a:srgbClr val="00B0F0"/>
            </a:solidFill>
            <a:round/>
          </a:ln>
        </p:spPr>
        <p:txBody>
          <a:bodyPr lIns="45719" rIns="45719" anchor="ctr">
            <a:normAutofit/>
          </a:bodyPr>
          <a:lstStyle/>
          <a:p>
            <a:pPr algn="ctr" defTabSz="851488"/>
            <a:r>
              <a:rPr lang="fr-FR" sz="2304" cap="all" dirty="0">
                <a:solidFill>
                  <a:srgbClr val="0070C0"/>
                </a:solidFill>
                <a:latin typeface="Arial Black"/>
                <a:ea typeface="Arial Black"/>
                <a:cs typeface="Arial Black"/>
              </a:rPr>
              <a:t>Content </a:t>
            </a:r>
            <a:r>
              <a:rPr lang="fr-FR" sz="2304" cap="all" dirty="0" err="1">
                <a:solidFill>
                  <a:srgbClr val="0070C0"/>
                </a:solidFill>
                <a:latin typeface="Arial Black"/>
                <a:ea typeface="Arial Black"/>
                <a:cs typeface="Arial Black"/>
              </a:rPr>
              <a:t>Development</a:t>
            </a:r>
            <a:endParaRPr lang="fr-FR" sz="2304" cap="all" dirty="0">
              <a:solidFill>
                <a:srgbClr val="0070C0"/>
              </a:solidFill>
              <a:latin typeface="Arial Black"/>
              <a:ea typeface="Arial Black"/>
              <a:cs typeface="Arial Black"/>
            </a:endParaRPr>
          </a:p>
        </p:txBody>
      </p:sp>
      <p:sp>
        <p:nvSpPr>
          <p:cNvPr id="12" name="Espace réservé du texte 2"/>
          <p:cNvSpPr>
            <a:spLocks noGrp="1"/>
          </p:cNvSpPr>
          <p:nvPr>
            <p:ph idx="1"/>
          </p:nvPr>
        </p:nvSpPr>
        <p:spPr>
          <a:xfrm>
            <a:off x="98635" y="825580"/>
            <a:ext cx="3845568" cy="5373282"/>
          </a:xfrm>
        </p:spPr>
        <p:txBody>
          <a:bodyPr>
            <a:noAutofit/>
          </a:bodyPr>
          <a:lstStyle/>
          <a:p>
            <a:pPr marL="250527" indent="-250527" algn="just" defTabSz="816008">
              <a:lnSpc>
                <a:spcPct val="120000"/>
              </a:lnSpc>
              <a:spcBef>
                <a:spcPts val="600"/>
              </a:spcBef>
              <a:buClr>
                <a:srgbClr val="1C3B72"/>
              </a:buClr>
              <a:buSzPct val="90000"/>
              <a:buFont typeface="Helvetica"/>
              <a:buChar char="๏"/>
              <a:defRPr sz="2024">
                <a:solidFill>
                  <a:srgbClr val="454545"/>
                </a:solidFill>
                <a:latin typeface="+mn-lt"/>
                <a:ea typeface="+mn-ea"/>
                <a:cs typeface="+mn-cs"/>
                <a:sym typeface="Helvetica"/>
              </a:defRPr>
            </a:pPr>
            <a:r>
              <a:rPr lang="en-US" sz="1600" b="1" dirty="0">
                <a:solidFill>
                  <a:srgbClr val="454545"/>
                </a:solidFill>
                <a:latin typeface="Helvetica" panose="020B0604020202020204" pitchFamily="34" charset="0"/>
                <a:cs typeface="Helvetica" panose="020B0604020202020204" pitchFamily="34" charset="0"/>
                <a:sym typeface="Helvetica"/>
              </a:rPr>
              <a:t>Launch of the work of the action groups:</a:t>
            </a:r>
          </a:p>
          <a:p>
            <a:pPr marL="593427" lvl="1" indent="-250527" algn="just" defTabSz="816008">
              <a:lnSpc>
                <a:spcPct val="120000"/>
              </a:lnSpc>
              <a:spcBef>
                <a:spcPts val="600"/>
              </a:spcBef>
              <a:buClr>
                <a:srgbClr val="1C3B72"/>
              </a:buClr>
              <a:buSzPct val="90000"/>
              <a:buFont typeface="Helvetica"/>
              <a:buChar char="๏"/>
              <a:defRPr sz="2024">
                <a:solidFill>
                  <a:srgbClr val="454545"/>
                </a:solidFill>
                <a:latin typeface="+mn-lt"/>
                <a:ea typeface="+mn-ea"/>
                <a:cs typeface="+mn-cs"/>
                <a:sym typeface="Helvetica"/>
              </a:defRPr>
            </a:pPr>
            <a:r>
              <a:rPr lang="en-US" sz="1600" dirty="0">
                <a:solidFill>
                  <a:srgbClr val="454545"/>
                </a:solidFill>
                <a:latin typeface="Helvetica" panose="020B0604020202020204" pitchFamily="34" charset="0"/>
                <a:cs typeface="Helvetica" panose="020B0604020202020204" pitchFamily="34" charset="0"/>
                <a:sym typeface="Helvetica"/>
              </a:rPr>
              <a:t>At least 3 actions with different project have been proposed by different actions groups. </a:t>
            </a:r>
          </a:p>
          <a:p>
            <a:pPr marL="593427" lvl="1" indent="-250527" algn="just" defTabSz="816008">
              <a:lnSpc>
                <a:spcPct val="120000"/>
              </a:lnSpc>
              <a:spcBef>
                <a:spcPts val="600"/>
              </a:spcBef>
              <a:buClr>
                <a:srgbClr val="1C3B72"/>
              </a:buClr>
              <a:buSzPct val="90000"/>
              <a:buFont typeface="Helvetica"/>
              <a:buChar char="๏"/>
              <a:defRPr sz="2024">
                <a:solidFill>
                  <a:srgbClr val="454545"/>
                </a:solidFill>
                <a:latin typeface="+mn-lt"/>
                <a:ea typeface="+mn-ea"/>
                <a:cs typeface="+mn-cs"/>
                <a:sym typeface="Helvetica"/>
              </a:defRPr>
            </a:pPr>
            <a:r>
              <a:rPr lang="en-US" sz="1600" dirty="0">
                <a:solidFill>
                  <a:srgbClr val="454545"/>
                </a:solidFill>
                <a:latin typeface="Helvetica" panose="020B0604020202020204" pitchFamily="34" charset="0"/>
                <a:cs typeface="Helvetica" panose="020B0604020202020204" pitchFamily="34" charset="0"/>
                <a:sym typeface="Helvetica"/>
              </a:rPr>
              <a:t>The pilot groups examined the first proposals for action and gave their recommendations.</a:t>
            </a:r>
          </a:p>
          <a:p>
            <a:pPr marL="593427" lvl="1" indent="-250527" algn="just" defTabSz="816008">
              <a:lnSpc>
                <a:spcPct val="120000"/>
              </a:lnSpc>
              <a:spcBef>
                <a:spcPts val="600"/>
              </a:spcBef>
              <a:buClr>
                <a:srgbClr val="1C3B72"/>
              </a:buClr>
              <a:buSzPct val="90000"/>
              <a:buFont typeface="Helvetica"/>
              <a:buChar char="๏"/>
              <a:defRPr sz="2024">
                <a:solidFill>
                  <a:srgbClr val="454545"/>
                </a:solidFill>
                <a:latin typeface="+mn-lt"/>
                <a:ea typeface="+mn-ea"/>
                <a:cs typeface="+mn-cs"/>
                <a:sym typeface="Helvetica"/>
              </a:defRPr>
            </a:pPr>
            <a:r>
              <a:rPr lang="en-US" sz="1600" dirty="0">
                <a:solidFill>
                  <a:srgbClr val="454545"/>
                </a:solidFill>
                <a:latin typeface="Helvetica" panose="020B0604020202020204" pitchFamily="34" charset="0"/>
                <a:cs typeface="Helvetica" panose="020B0604020202020204" pitchFamily="34" charset="0"/>
                <a:sym typeface="Helvetica"/>
              </a:rPr>
              <a:t>The consultation process will be launched soon and will continue throughout September.</a:t>
            </a:r>
          </a:p>
          <a:p>
            <a:pPr marL="538163" lvl="2" indent="-176213" algn="just" defTabSz="816008">
              <a:lnSpc>
                <a:spcPct val="120000"/>
              </a:lnSpc>
              <a:spcBef>
                <a:spcPts val="600"/>
              </a:spcBef>
              <a:buClr>
                <a:srgbClr val="1C3B72"/>
              </a:buClr>
              <a:buSzPct val="90000"/>
              <a:buNone/>
              <a:defRPr sz="2024">
                <a:solidFill>
                  <a:srgbClr val="454545"/>
                </a:solidFill>
                <a:latin typeface="+mn-lt"/>
                <a:ea typeface="+mn-ea"/>
                <a:cs typeface="+mn-cs"/>
                <a:sym typeface="Helvetica"/>
              </a:defRPr>
            </a:pPr>
            <a:r>
              <a:rPr lang="en-US" sz="1600" b="1" dirty="0">
                <a:solidFill>
                  <a:srgbClr val="FF0000"/>
                </a:solidFill>
                <a:latin typeface="Helvetica" panose="020B0604020202020204" pitchFamily="34" charset="0"/>
                <a:cs typeface="Helvetica" panose="020B0604020202020204" pitchFamily="34" charset="0"/>
                <a:sym typeface="Wingdings" panose="05000000000000000000" pitchFamily="2" charset="2"/>
              </a:rPr>
              <a:t> </a:t>
            </a:r>
            <a:r>
              <a:rPr lang="en-US" sz="1600" b="1" dirty="0">
                <a:solidFill>
                  <a:srgbClr val="FF0000"/>
                </a:solidFill>
                <a:latin typeface="Helvetica" panose="020B0604020202020204" pitchFamily="34" charset="0"/>
                <a:cs typeface="Helvetica" panose="020B0604020202020204" pitchFamily="34" charset="0"/>
                <a:sym typeface="Helvetica"/>
              </a:rPr>
              <a:t>Anyone wishing to contribute to the process may apply to join the consultative groups of their interest</a:t>
            </a:r>
            <a:r>
              <a:rPr lang="en-US" sz="1050" b="1" dirty="0">
                <a:solidFill>
                  <a:srgbClr val="FF0000"/>
                </a:solidFill>
                <a:latin typeface="Helvetica" panose="020B0604020202020204" pitchFamily="34" charset="0"/>
                <a:cs typeface="Helvetica" panose="020B0604020202020204" pitchFamily="34" charset="0"/>
                <a:sym typeface="Helvetica"/>
              </a:rPr>
              <a:t>.  </a:t>
            </a:r>
          </a:p>
          <a:p>
            <a:pPr marL="538163" lvl="2" indent="-176213" algn="just" defTabSz="816008">
              <a:lnSpc>
                <a:spcPct val="120000"/>
              </a:lnSpc>
              <a:spcBef>
                <a:spcPts val="600"/>
              </a:spcBef>
              <a:buClr>
                <a:srgbClr val="1C3B72"/>
              </a:buClr>
              <a:buSzPct val="90000"/>
              <a:buNone/>
              <a:defRPr sz="2024">
                <a:solidFill>
                  <a:srgbClr val="454545"/>
                </a:solidFill>
                <a:latin typeface="+mn-lt"/>
                <a:ea typeface="+mn-ea"/>
                <a:cs typeface="+mn-cs"/>
                <a:sym typeface="Helvetica"/>
              </a:defRPr>
            </a:pPr>
            <a:r>
              <a:rPr lang="en-US" sz="1050" b="1" dirty="0">
                <a:solidFill>
                  <a:srgbClr val="FF0000"/>
                </a:solidFill>
                <a:latin typeface="Helvetica" panose="020B0604020202020204" pitchFamily="34" charset="0"/>
                <a:cs typeface="Helvetica" panose="020B0604020202020204" pitchFamily="34" charset="0"/>
                <a:sym typeface="Helvetica"/>
              </a:rPr>
              <a:t>	* See the complete Forum Framework at   	       	https://www.worldwaterforum.org </a:t>
            </a:r>
            <a:endParaRPr lang="fr-SN" sz="1050" b="1" dirty="0">
              <a:solidFill>
                <a:srgbClr val="FF0000"/>
              </a:solidFill>
              <a:latin typeface="Helvetica" panose="020B0604020202020204" pitchFamily="34" charset="0"/>
              <a:cs typeface="Helvetica" panose="020B0604020202020204" pitchFamily="34" charset="0"/>
              <a:sym typeface="Helvetica"/>
            </a:endParaRPr>
          </a:p>
        </p:txBody>
      </p:sp>
      <p:grpSp>
        <p:nvGrpSpPr>
          <p:cNvPr id="9" name="Groupe 8"/>
          <p:cNvGrpSpPr/>
          <p:nvPr/>
        </p:nvGrpSpPr>
        <p:grpSpPr>
          <a:xfrm>
            <a:off x="3944203" y="1510145"/>
            <a:ext cx="5101162" cy="4262858"/>
            <a:chOff x="581890" y="2272352"/>
            <a:chExt cx="7523019" cy="5589307"/>
          </a:xfrm>
        </p:grpSpPr>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909" t="8902" r="1514" b="40972"/>
            <a:stretch/>
          </p:blipFill>
          <p:spPr>
            <a:xfrm>
              <a:off x="581890" y="2272352"/>
              <a:ext cx="7523018" cy="2172797"/>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0" y="4463909"/>
              <a:ext cx="7523019" cy="3397750"/>
            </a:xfrm>
            <a:prstGeom prst="rect">
              <a:avLst/>
            </a:prstGeom>
          </p:spPr>
        </p:pic>
      </p:grpSp>
      <p:pic>
        <p:nvPicPr>
          <p:cNvPr id="14" name="Picture 5" descr="Picture 5"/>
          <p:cNvPicPr>
            <a:picLocks noChangeAspect="1"/>
          </p:cNvPicPr>
          <p:nvPr/>
        </p:nvPicPr>
        <p:blipFill>
          <a:blip r:embed="rId4"/>
          <a:stretch>
            <a:fillRect/>
          </a:stretch>
        </p:blipFill>
        <p:spPr>
          <a:xfrm>
            <a:off x="845127" y="6198862"/>
            <a:ext cx="8298873" cy="677783"/>
          </a:xfrm>
          <a:prstGeom prst="rect">
            <a:avLst/>
          </a:prstGeom>
          <a:ln w="12700" cap="flat">
            <a:noFill/>
            <a:miter lim="400000"/>
          </a:ln>
          <a:effectLst/>
        </p:spPr>
      </p:pic>
      <p:pic>
        <p:nvPicPr>
          <p:cNvPr id="15" name="Image 14" descr="pasted-image.tif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240427"/>
            <a:ext cx="516635" cy="636220"/>
          </a:xfrm>
          <a:prstGeom prst="rect">
            <a:avLst/>
          </a:prstGeom>
          <a:noFill/>
          <a:ln>
            <a:noFill/>
          </a:ln>
        </p:spPr>
      </p:pic>
    </p:spTree>
    <p:extLst>
      <p:ext uri="{BB962C8B-B14F-4D97-AF65-F5344CB8AC3E}">
        <p14:creationId xmlns:p14="http://schemas.microsoft.com/office/powerpoint/2010/main" val="4046665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srcRect l="-986" t="58730" r="986" b="4844"/>
          <a:stretch/>
        </p:blipFill>
        <p:spPr>
          <a:xfrm>
            <a:off x="-85060" y="0"/>
            <a:ext cx="9229060" cy="3774558"/>
          </a:xfrm>
          <a:prstGeom prst="rect">
            <a:avLst/>
          </a:prstGeom>
          <a:noFill/>
          <a:ln>
            <a:noFill/>
          </a:ln>
        </p:spPr>
      </p:pic>
      <p:pic>
        <p:nvPicPr>
          <p:cNvPr id="5" name="Picture 4" descr="Picture 4"/>
          <p:cNvPicPr>
            <a:picLocks noChangeAspect="1"/>
          </p:cNvPicPr>
          <p:nvPr/>
        </p:nvPicPr>
        <p:blipFill rotWithShape="1">
          <a:blip r:embed="rId3"/>
          <a:srcRect l="1237" t="4239" r="48896" b="21742"/>
          <a:stretch/>
        </p:blipFill>
        <p:spPr>
          <a:xfrm rot="5400000">
            <a:off x="3247635" y="979690"/>
            <a:ext cx="2644295" cy="9105901"/>
          </a:xfrm>
          <a:prstGeom prst="rect">
            <a:avLst/>
          </a:prstGeom>
          <a:ln w="12700">
            <a:miter lim="400000"/>
          </a:ln>
        </p:spPr>
      </p:pic>
      <p:sp>
        <p:nvSpPr>
          <p:cNvPr id="3" name="Espace réservé du texte 2"/>
          <p:cNvSpPr>
            <a:spLocks noGrp="1"/>
          </p:cNvSpPr>
          <p:nvPr>
            <p:ph type="subTitle" idx="1"/>
          </p:nvPr>
        </p:nvSpPr>
        <p:spPr>
          <a:xfrm>
            <a:off x="6201" y="3785187"/>
            <a:ext cx="9105900" cy="925027"/>
          </a:xfrm>
        </p:spPr>
        <p:txBody>
          <a:bodyPr>
            <a:noAutofit/>
          </a:bodyPr>
          <a:lstStyle/>
          <a:p>
            <a:r>
              <a:rPr lang="fr-FR" sz="3600" dirty="0" smtClean="0">
                <a:solidFill>
                  <a:srgbClr val="00B0F0"/>
                </a:solidFill>
                <a:latin typeface="Britannic Bold" panose="020B0903060703020204" pitchFamily="34" charset="0"/>
              </a:rPr>
              <a:t>2-</a:t>
            </a:r>
            <a:r>
              <a:rPr lang="fr-FR" sz="3200" dirty="0" smtClean="0">
                <a:solidFill>
                  <a:srgbClr val="0070C0"/>
                </a:solidFill>
                <a:latin typeface="Britannic Bold" panose="020B0903060703020204" pitchFamily="34" charset="0"/>
              </a:rPr>
              <a:t> </a:t>
            </a:r>
            <a:r>
              <a:rPr lang="fr-FR" sz="3200" dirty="0" err="1">
                <a:solidFill>
                  <a:srgbClr val="0070C0"/>
                </a:solidFill>
                <a:latin typeface="Britannic Bold" panose="020B0903060703020204" pitchFamily="34" charset="0"/>
              </a:rPr>
              <a:t>Mobilization</a:t>
            </a:r>
            <a:r>
              <a:rPr lang="fr-FR" sz="3200" dirty="0">
                <a:solidFill>
                  <a:srgbClr val="0070C0"/>
                </a:solidFill>
                <a:latin typeface="Britannic Bold" panose="020B0903060703020204" pitchFamily="34" charset="0"/>
              </a:rPr>
              <a:t> of </a:t>
            </a:r>
            <a:r>
              <a:rPr lang="fr-FR" sz="3200" dirty="0" err="1">
                <a:solidFill>
                  <a:srgbClr val="0070C0"/>
                </a:solidFill>
                <a:latin typeface="Britannic Bold" panose="020B0903060703020204" pitchFamily="34" charset="0"/>
              </a:rPr>
              <a:t>actors</a:t>
            </a:r>
            <a:endParaRPr lang="fr-FR" sz="3200" dirty="0">
              <a:solidFill>
                <a:srgbClr val="0070C0"/>
              </a:solidFill>
              <a:latin typeface="Britannic Bold" panose="020B0903060703020204" pitchFamily="34" charset="0"/>
            </a:endParaRPr>
          </a:p>
        </p:txBody>
      </p:sp>
    </p:spTree>
    <p:extLst>
      <p:ext uri="{BB962C8B-B14F-4D97-AF65-F5344CB8AC3E}">
        <p14:creationId xmlns:p14="http://schemas.microsoft.com/office/powerpoint/2010/main" val="398276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title"/>
          </p:nvPr>
        </p:nvSpPr>
        <p:spPr>
          <a:xfrm>
            <a:off x="692726" y="174643"/>
            <a:ext cx="8048477" cy="671281"/>
          </a:xfrm>
          <a:prstGeom prst="rect">
            <a:avLst/>
          </a:prstGeom>
          <a:solidFill>
            <a:srgbClr val="EDEDED"/>
          </a:solidFill>
          <a:ln w="9525">
            <a:solidFill>
              <a:srgbClr val="00B0F0"/>
            </a:solidFill>
            <a:round/>
          </a:ln>
        </p:spPr>
        <p:txBody>
          <a:bodyPr vert="horz" lIns="91440" tIns="45720" rIns="91440" bIns="45720" rtlCol="0" anchor="ctr">
            <a:noAutofit/>
          </a:bodyPr>
          <a:lstStyle/>
          <a:p>
            <a:pPr algn="ctr" defTabSz="886966"/>
            <a:r>
              <a:rPr lang="fr-FR" sz="2000" b="1" cap="all" dirty="0" err="1">
                <a:solidFill>
                  <a:srgbClr val="0070C0"/>
                </a:solidFill>
                <a:latin typeface="Arial Black"/>
                <a:ea typeface="Arial Black"/>
                <a:cs typeface="Arial Black"/>
              </a:rPr>
              <a:t>Mobilization</a:t>
            </a:r>
            <a:r>
              <a:rPr lang="fr-FR" sz="2000" b="1" cap="all" dirty="0">
                <a:solidFill>
                  <a:srgbClr val="0070C0"/>
                </a:solidFill>
                <a:latin typeface="Arial Black"/>
                <a:ea typeface="Arial Black"/>
                <a:cs typeface="Arial Black"/>
              </a:rPr>
              <a:t> of </a:t>
            </a:r>
            <a:r>
              <a:rPr lang="fr-FR" sz="2000" b="1" cap="all" dirty="0" err="1">
                <a:solidFill>
                  <a:srgbClr val="0070C0"/>
                </a:solidFill>
                <a:latin typeface="Arial Black"/>
                <a:ea typeface="Arial Black"/>
                <a:cs typeface="Arial Black"/>
              </a:rPr>
              <a:t>actors</a:t>
            </a:r>
            <a:endParaRPr lang="fr-FR" sz="2000" b="1" cap="all" dirty="0">
              <a:solidFill>
                <a:srgbClr val="0070C0"/>
              </a:solidFill>
              <a:latin typeface="Arial Black"/>
              <a:ea typeface="Arial Black"/>
              <a:cs typeface="Arial Black"/>
            </a:endParaRPr>
          </a:p>
        </p:txBody>
      </p:sp>
      <p:sp>
        <p:nvSpPr>
          <p:cNvPr id="252" name="Numéro de diapositive"/>
          <p:cNvSpPr txBox="1">
            <a:spLocks noGrp="1"/>
          </p:cNvSpPr>
          <p:nvPr>
            <p:ph type="sldNum" sz="quarter" idx="12"/>
          </p:nvPr>
        </p:nvSpPr>
        <p:spPr>
          <a:xfrm>
            <a:off x="8347658" y="6423340"/>
            <a:ext cx="167692"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53" name="Rectangle 4"/>
          <p:cNvSpPr txBox="1"/>
          <p:nvPr/>
        </p:nvSpPr>
        <p:spPr>
          <a:xfrm>
            <a:off x="247650" y="6321425"/>
            <a:ext cx="8667750"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rPr dirty="0"/>
              <a:t>TOGETHER WE MAKE WATER A GLOBAL PRIORITY</a:t>
            </a:r>
          </a:p>
        </p:txBody>
      </p:sp>
      <p:pic>
        <p:nvPicPr>
          <p:cNvPr id="13" name="Picture 5" descr="Picture 5"/>
          <p:cNvPicPr>
            <a:picLocks noChangeAspect="1"/>
          </p:cNvPicPr>
          <p:nvPr/>
        </p:nvPicPr>
        <p:blipFill>
          <a:blip r:embed="rId2"/>
          <a:stretch>
            <a:fillRect/>
          </a:stretch>
        </p:blipFill>
        <p:spPr>
          <a:xfrm>
            <a:off x="845127" y="6226574"/>
            <a:ext cx="8298873" cy="677783"/>
          </a:xfrm>
          <a:prstGeom prst="rect">
            <a:avLst/>
          </a:prstGeom>
          <a:ln w="12700" cap="flat">
            <a:noFill/>
            <a:miter lim="400000"/>
          </a:ln>
          <a:effectLst/>
        </p:spPr>
      </p:pic>
      <p:pic>
        <p:nvPicPr>
          <p:cNvPr id="17" name="Image 16" descr="pasted-image.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40428"/>
            <a:ext cx="516635" cy="636220"/>
          </a:xfrm>
          <a:prstGeom prst="rect">
            <a:avLst/>
          </a:prstGeom>
          <a:noFill/>
          <a:ln>
            <a:noFill/>
          </a:ln>
        </p:spPr>
      </p:pic>
      <p:grpSp>
        <p:nvGrpSpPr>
          <p:cNvPr id="15" name="Groupe 14"/>
          <p:cNvGrpSpPr/>
          <p:nvPr/>
        </p:nvGrpSpPr>
        <p:grpSpPr>
          <a:xfrm>
            <a:off x="360218" y="1187667"/>
            <a:ext cx="8381504" cy="4852905"/>
            <a:chOff x="651165" y="1617168"/>
            <a:chExt cx="7191191" cy="3978821"/>
          </a:xfrm>
        </p:grpSpPr>
        <p:sp>
          <p:nvSpPr>
            <p:cNvPr id="16" name="Rounded Rectangle 32"/>
            <p:cNvSpPr/>
            <p:nvPr/>
          </p:nvSpPr>
          <p:spPr>
            <a:xfrm>
              <a:off x="651165" y="1620982"/>
              <a:ext cx="3888820" cy="2094799"/>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685800" tIns="68580" rIns="685800" bIns="68580" numCol="1" anchor="ctr" anchorCtr="1" compatLnSpc="1">
              <a:prstTxWarp prst="textNoShape">
                <a:avLst/>
              </a:prstTxWarp>
            </a:bodyPr>
            <a:lstStyle/>
            <a:p>
              <a:endParaRPr lang="en-US" sz="1350">
                <a:solidFill>
                  <a:schemeClr val="bg1"/>
                </a:solidFill>
                <a:latin typeface="Arial" pitchFamily="34" charset="0"/>
                <a:cs typeface="Arial" pitchFamily="34" charset="0"/>
              </a:endParaRPr>
            </a:p>
          </p:txBody>
        </p:sp>
        <p:sp>
          <p:nvSpPr>
            <p:cNvPr id="19" name="Rounded Rectangle 33"/>
            <p:cNvSpPr/>
            <p:nvPr/>
          </p:nvSpPr>
          <p:spPr>
            <a:xfrm>
              <a:off x="3906414" y="1617168"/>
              <a:ext cx="3888820" cy="2094799"/>
            </a:xfrm>
            <a:prstGeom prst="roundRect">
              <a:avLst/>
            </a:pr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0" scaled="1"/>
              <a:tileRect/>
            </a:gradFill>
            <a:ln w="25400" cap="flat" cmpd="sng" algn="ctr">
              <a:noFill/>
              <a:prstDash val="solid"/>
            </a:ln>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0" name="Rounded Rectangle 34"/>
            <p:cNvSpPr/>
            <p:nvPr/>
          </p:nvSpPr>
          <p:spPr>
            <a:xfrm>
              <a:off x="3906414" y="3496235"/>
              <a:ext cx="3888820" cy="2094799"/>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1" name="Rounded Rectangle 35"/>
            <p:cNvSpPr/>
            <p:nvPr/>
          </p:nvSpPr>
          <p:spPr>
            <a:xfrm>
              <a:off x="651766" y="3501190"/>
              <a:ext cx="3888820" cy="2094799"/>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5400" cap="flat" cmpd="sng" algn="ctr">
              <a:noFill/>
              <a:prstDash val="solid"/>
            </a:ln>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2" name="Rounded Rectangle 29"/>
            <p:cNvSpPr/>
            <p:nvPr/>
          </p:nvSpPr>
          <p:spPr>
            <a:xfrm>
              <a:off x="795857" y="2281440"/>
              <a:ext cx="3642414" cy="1355013"/>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3" name="TextBox 37"/>
            <p:cNvSpPr txBox="1"/>
            <p:nvPr/>
          </p:nvSpPr>
          <p:spPr>
            <a:xfrm>
              <a:off x="839247" y="2389171"/>
              <a:ext cx="2556763" cy="832726"/>
            </a:xfrm>
            <a:prstGeom prst="rect">
              <a:avLst/>
            </a:prstGeom>
            <a:noFill/>
          </p:spPr>
          <p:txBody>
            <a:bodyPr wrap="square" rtlCol="0" anchor="ctr">
              <a:spAutoFit/>
            </a:bodyPr>
            <a:lstStyle/>
            <a:p>
              <a:pPr marL="214305" indent="-214305">
                <a:buFont typeface="Arial" pitchFamily="34" charset="0"/>
                <a:buChar char="•"/>
              </a:pPr>
              <a:r>
                <a:rPr lang="en-US" sz="1500" dirty="0">
                  <a:solidFill>
                    <a:prstClr val="black"/>
                  </a:solidFill>
                  <a:latin typeface="Arial" pitchFamily="34" charset="0"/>
                  <a:cs typeface="Arial" pitchFamily="34" charset="0"/>
                </a:rPr>
                <a:t>Public institutions (states and departments) </a:t>
              </a:r>
            </a:p>
            <a:p>
              <a:pPr marL="214305" indent="-214305">
                <a:buFont typeface="Arial" pitchFamily="34" charset="0"/>
                <a:buChar char="•"/>
              </a:pPr>
              <a:r>
                <a:rPr lang="en-US" sz="1500" dirty="0">
                  <a:solidFill>
                    <a:prstClr val="black"/>
                  </a:solidFill>
                  <a:latin typeface="Arial" pitchFamily="34" charset="0"/>
                  <a:cs typeface="Arial" pitchFamily="34" charset="0"/>
                </a:rPr>
                <a:t>Academics and scientists, </a:t>
              </a:r>
            </a:p>
            <a:p>
              <a:pPr marL="214305" indent="-214305">
                <a:buFont typeface="Arial" pitchFamily="34" charset="0"/>
                <a:buChar char="•"/>
              </a:pPr>
              <a:r>
                <a:rPr lang="en-US" sz="1500" dirty="0">
                  <a:solidFill>
                    <a:prstClr val="black"/>
                  </a:solidFill>
                  <a:latin typeface="Arial" pitchFamily="34" charset="0"/>
                  <a:cs typeface="Arial" pitchFamily="34" charset="0"/>
                </a:rPr>
                <a:t>Etc. </a:t>
              </a:r>
              <a:endParaRPr lang="fr-SN" sz="1500" dirty="0">
                <a:solidFill>
                  <a:prstClr val="black"/>
                </a:solidFill>
                <a:latin typeface="Arial" pitchFamily="34" charset="0"/>
                <a:cs typeface="Arial" pitchFamily="34" charset="0"/>
              </a:endParaRPr>
            </a:p>
          </p:txBody>
        </p:sp>
        <p:sp>
          <p:nvSpPr>
            <p:cNvPr id="24" name="TextBox 38"/>
            <p:cNvSpPr txBox="1"/>
            <p:nvPr/>
          </p:nvSpPr>
          <p:spPr>
            <a:xfrm>
              <a:off x="898683" y="1868442"/>
              <a:ext cx="3007731" cy="302810"/>
            </a:xfrm>
            <a:prstGeom prst="rect">
              <a:avLst/>
            </a:prstGeom>
            <a:noFill/>
          </p:spPr>
          <p:txBody>
            <a:bodyPr wrap="square" rtlCol="0">
              <a:spAutoFit/>
            </a:bodyPr>
            <a:lstStyle/>
            <a:p>
              <a:pPr algn="ctr"/>
              <a:r>
                <a:rPr lang="fr-FR" b="1" dirty="0" err="1">
                  <a:solidFill>
                    <a:prstClr val="white"/>
                  </a:solidFill>
                  <a:effectLst>
                    <a:outerShdw blurRad="38100" dist="38100" dir="2700000" algn="tl">
                      <a:srgbClr val="000000">
                        <a:alpha val="43137"/>
                      </a:srgbClr>
                    </a:outerShdw>
                  </a:effectLst>
                  <a:latin typeface="Arial" pitchFamily="34" charset="0"/>
                  <a:cs typeface="Arial" pitchFamily="34" charset="0"/>
                </a:rPr>
                <a:t>Institutional</a:t>
              </a:r>
              <a:r>
                <a:rPr lang="fr-FR" b="1" dirty="0">
                  <a:solidFill>
                    <a:prstClr val="white"/>
                  </a:solidFill>
                  <a:effectLst>
                    <a:outerShdw blurRad="38100" dist="38100" dir="2700000" algn="tl">
                      <a:srgbClr val="000000">
                        <a:alpha val="43137"/>
                      </a:srgbClr>
                    </a:outerShdw>
                  </a:effectLst>
                  <a:latin typeface="Arial" pitchFamily="34" charset="0"/>
                  <a:cs typeface="Arial" pitchFamily="34" charset="0"/>
                </a:rPr>
                <a:t> Actors</a:t>
              </a:r>
            </a:p>
          </p:txBody>
        </p:sp>
        <p:sp>
          <p:nvSpPr>
            <p:cNvPr id="25" name="Rounded Rectangle 37"/>
            <p:cNvSpPr/>
            <p:nvPr/>
          </p:nvSpPr>
          <p:spPr>
            <a:xfrm>
              <a:off x="4061935" y="2278926"/>
              <a:ext cx="3642415" cy="1372233"/>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6" name="TextBox 40"/>
            <p:cNvSpPr txBox="1"/>
            <p:nvPr/>
          </p:nvSpPr>
          <p:spPr>
            <a:xfrm>
              <a:off x="5304322" y="2483799"/>
              <a:ext cx="2451931" cy="643470"/>
            </a:xfrm>
            <a:prstGeom prst="rect">
              <a:avLst/>
            </a:prstGeom>
            <a:noFill/>
          </p:spPr>
          <p:txBody>
            <a:bodyPr wrap="square" rtlCol="0" anchor="ctr">
              <a:spAutoFit/>
            </a:bodyPr>
            <a:lstStyle/>
            <a:p>
              <a:pPr marL="214305" indent="-214305">
                <a:buFont typeface="Arial" pitchFamily="34" charset="0"/>
                <a:buChar char="•"/>
              </a:pPr>
              <a:r>
                <a:rPr lang="en-US" sz="1500" dirty="0">
                  <a:solidFill>
                    <a:prstClr val="black"/>
                  </a:solidFill>
                  <a:latin typeface="Arial" pitchFamily="34" charset="0"/>
                  <a:cs typeface="Arial" pitchFamily="34" charset="0"/>
                </a:rPr>
                <a:t>Ministers</a:t>
              </a:r>
            </a:p>
            <a:p>
              <a:pPr marL="214305" indent="-214305">
                <a:buFont typeface="Arial" pitchFamily="34" charset="0"/>
                <a:buChar char="•"/>
              </a:pPr>
              <a:r>
                <a:rPr lang="en-US" sz="1500" dirty="0">
                  <a:solidFill>
                    <a:prstClr val="black"/>
                  </a:solidFill>
                  <a:latin typeface="Arial" pitchFamily="34" charset="0"/>
                  <a:cs typeface="Arial" pitchFamily="34" charset="0"/>
                </a:rPr>
                <a:t>Parliamentarians</a:t>
              </a:r>
            </a:p>
            <a:p>
              <a:pPr marL="214305" indent="-214305">
                <a:buFont typeface="Arial" pitchFamily="34" charset="0"/>
                <a:buChar char="•"/>
              </a:pPr>
              <a:r>
                <a:rPr lang="en-US" sz="1500" dirty="0">
                  <a:solidFill>
                    <a:prstClr val="black"/>
                  </a:solidFill>
                  <a:latin typeface="Arial" pitchFamily="34" charset="0"/>
                  <a:cs typeface="Arial" pitchFamily="34" charset="0"/>
                </a:rPr>
                <a:t>Local </a:t>
              </a:r>
              <a:r>
                <a:rPr lang="en-US" sz="1500" dirty="0" smtClean="0">
                  <a:solidFill>
                    <a:prstClr val="black"/>
                  </a:solidFill>
                  <a:latin typeface="Arial" pitchFamily="34" charset="0"/>
                  <a:cs typeface="Arial" pitchFamily="34" charset="0"/>
                </a:rPr>
                <a:t>authorities</a:t>
              </a:r>
              <a:r>
                <a:rPr lang="en-US" sz="1500" dirty="0">
                  <a:solidFill>
                    <a:prstClr val="black"/>
                  </a:solidFill>
                  <a:latin typeface="Arial" pitchFamily="34" charset="0"/>
                  <a:cs typeface="Arial" pitchFamily="34" charset="0"/>
                </a:rPr>
                <a:t>, etc.</a:t>
              </a:r>
              <a:endParaRPr lang="fr-SN" sz="1500" dirty="0">
                <a:solidFill>
                  <a:prstClr val="black"/>
                </a:solidFill>
                <a:latin typeface="Arial" pitchFamily="34" charset="0"/>
                <a:cs typeface="Arial" pitchFamily="34" charset="0"/>
              </a:endParaRPr>
            </a:p>
          </p:txBody>
        </p:sp>
        <p:sp>
          <p:nvSpPr>
            <p:cNvPr id="27" name="TextBox 41"/>
            <p:cNvSpPr txBox="1"/>
            <p:nvPr/>
          </p:nvSpPr>
          <p:spPr>
            <a:xfrm>
              <a:off x="4379276" y="1884668"/>
              <a:ext cx="3007731" cy="302810"/>
            </a:xfrm>
            <a:prstGeom prst="rect">
              <a:avLst/>
            </a:prstGeom>
            <a:noFill/>
          </p:spPr>
          <p:txBody>
            <a:bodyPr wrap="square" rtlCol="0">
              <a:spAutoFit/>
            </a:bodyPr>
            <a:lstStyle/>
            <a:p>
              <a:pPr algn="ctr"/>
              <a:r>
                <a:rPr lang="fr-FR" b="1" dirty="0" err="1">
                  <a:solidFill>
                    <a:prstClr val="white"/>
                  </a:solidFill>
                  <a:effectLst>
                    <a:outerShdw blurRad="38100" dist="38100" dir="2700000" algn="tl">
                      <a:srgbClr val="000000">
                        <a:alpha val="43137"/>
                      </a:srgbClr>
                    </a:outerShdw>
                  </a:effectLst>
                  <a:latin typeface="Arial" pitchFamily="34" charset="0"/>
                  <a:cs typeface="Arial" pitchFamily="34" charset="0"/>
                </a:rPr>
                <a:t>Political</a:t>
              </a:r>
              <a:r>
                <a:rPr lang="fr-FR"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r>
                <a:rPr lang="fr-FR" b="1" dirty="0" err="1">
                  <a:solidFill>
                    <a:prstClr val="white"/>
                  </a:solidFill>
                  <a:effectLst>
                    <a:outerShdw blurRad="38100" dist="38100" dir="2700000" algn="tl">
                      <a:srgbClr val="000000">
                        <a:alpha val="43137"/>
                      </a:srgbClr>
                    </a:outerShdw>
                  </a:effectLst>
                  <a:latin typeface="Arial" pitchFamily="34" charset="0"/>
                  <a:cs typeface="Arial" pitchFamily="34" charset="0"/>
                </a:rPr>
                <a:t>actors</a:t>
              </a:r>
              <a:endParaRPr lang="fr-FR"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Rounded Rectangle 53"/>
            <p:cNvSpPr/>
            <p:nvPr/>
          </p:nvSpPr>
          <p:spPr>
            <a:xfrm>
              <a:off x="795857" y="4197677"/>
              <a:ext cx="3642414" cy="1316996"/>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29" name="TextBox 43"/>
            <p:cNvSpPr txBox="1"/>
            <p:nvPr/>
          </p:nvSpPr>
          <p:spPr>
            <a:xfrm>
              <a:off x="898683" y="4414304"/>
              <a:ext cx="3025245" cy="832726"/>
            </a:xfrm>
            <a:prstGeom prst="rect">
              <a:avLst/>
            </a:prstGeom>
            <a:noFill/>
          </p:spPr>
          <p:txBody>
            <a:bodyPr wrap="square" rtlCol="0" anchor="ctr">
              <a:spAutoFit/>
            </a:bodyPr>
            <a:lstStyle/>
            <a:p>
              <a:pPr marL="214305" indent="-214305">
                <a:buFont typeface="Arial" pitchFamily="34" charset="0"/>
                <a:buChar char="•"/>
              </a:pPr>
              <a:r>
                <a:rPr lang="en-US" sz="1500" dirty="0">
                  <a:solidFill>
                    <a:prstClr val="black"/>
                  </a:solidFill>
                  <a:latin typeface="Arial" pitchFamily="34" charset="0"/>
                  <a:cs typeface="Arial" pitchFamily="34" charset="0"/>
                </a:rPr>
                <a:t>National and international private sector ;</a:t>
              </a:r>
            </a:p>
            <a:p>
              <a:pPr marL="214305" indent="-214305">
                <a:buFont typeface="Arial" pitchFamily="34" charset="0"/>
                <a:buChar char="•"/>
              </a:pPr>
              <a:r>
                <a:rPr lang="en-US" sz="1500" dirty="0">
                  <a:solidFill>
                    <a:prstClr val="black"/>
                  </a:solidFill>
                  <a:latin typeface="Arial" pitchFamily="34" charset="0"/>
                  <a:cs typeface="Arial" pitchFamily="34" charset="0"/>
                </a:rPr>
                <a:t>National and international, bilateral and multilateral donors (banks, etc.) </a:t>
              </a:r>
            </a:p>
          </p:txBody>
        </p:sp>
        <p:sp>
          <p:nvSpPr>
            <p:cNvPr id="30" name="TextBox 44"/>
            <p:cNvSpPr txBox="1"/>
            <p:nvPr/>
          </p:nvSpPr>
          <p:spPr>
            <a:xfrm>
              <a:off x="651165" y="3805324"/>
              <a:ext cx="3007731" cy="302810"/>
            </a:xfrm>
            <a:prstGeom prst="rect">
              <a:avLst/>
            </a:prstGeom>
            <a:noFill/>
          </p:spPr>
          <p:txBody>
            <a:bodyPr wrap="square" rtlCol="0">
              <a:spAutoFit/>
            </a:bodyPr>
            <a:lstStyle/>
            <a:p>
              <a:pPr algn="ctr"/>
              <a:r>
                <a:rPr lang="fr-FR" b="1" dirty="0" err="1">
                  <a:solidFill>
                    <a:prstClr val="white"/>
                  </a:solidFill>
                  <a:effectLst>
                    <a:outerShdw blurRad="38100" dist="38100" dir="2700000" algn="tl">
                      <a:srgbClr val="000000">
                        <a:alpha val="43137"/>
                      </a:srgbClr>
                    </a:outerShdw>
                  </a:effectLst>
                  <a:latin typeface="Arial" pitchFamily="34" charset="0"/>
                  <a:cs typeface="Arial" pitchFamily="34" charset="0"/>
                </a:rPr>
                <a:t>Economic</a:t>
              </a:r>
              <a:r>
                <a:rPr lang="fr-FR" b="1" dirty="0">
                  <a:solidFill>
                    <a:prstClr val="white"/>
                  </a:solidFill>
                  <a:effectLst>
                    <a:outerShdw blurRad="38100" dist="38100" dir="2700000" algn="tl">
                      <a:srgbClr val="000000">
                        <a:alpha val="43137"/>
                      </a:srgbClr>
                    </a:outerShdw>
                  </a:effectLst>
                  <a:latin typeface="Arial" pitchFamily="34" charset="0"/>
                  <a:cs typeface="Arial" pitchFamily="34" charset="0"/>
                </a:rPr>
                <a:t> Actors</a:t>
              </a:r>
            </a:p>
          </p:txBody>
        </p:sp>
        <p:sp>
          <p:nvSpPr>
            <p:cNvPr id="31" name="Rounded Rectangle 56"/>
            <p:cNvSpPr/>
            <p:nvPr/>
          </p:nvSpPr>
          <p:spPr>
            <a:xfrm>
              <a:off x="4057159" y="4196453"/>
              <a:ext cx="3642415" cy="1325363"/>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685777"/>
              <a:endParaRPr lang="en-US" sz="1350">
                <a:solidFill>
                  <a:prstClr val="white"/>
                </a:solidFill>
                <a:latin typeface="Arial" pitchFamily="34" charset="0"/>
                <a:cs typeface="Arial" pitchFamily="34" charset="0"/>
              </a:endParaRPr>
            </a:p>
          </p:txBody>
        </p:sp>
        <p:sp>
          <p:nvSpPr>
            <p:cNvPr id="32" name="TextBox 46"/>
            <p:cNvSpPr txBox="1"/>
            <p:nvPr/>
          </p:nvSpPr>
          <p:spPr>
            <a:xfrm>
              <a:off x="5088337" y="4355938"/>
              <a:ext cx="2451931" cy="832726"/>
            </a:xfrm>
            <a:prstGeom prst="rect">
              <a:avLst/>
            </a:prstGeom>
            <a:noFill/>
          </p:spPr>
          <p:txBody>
            <a:bodyPr wrap="square" rtlCol="0" anchor="ctr">
              <a:spAutoFit/>
            </a:bodyPr>
            <a:lstStyle/>
            <a:p>
              <a:pPr marL="214305" indent="-214305">
                <a:buFont typeface="Arial" pitchFamily="34" charset="0"/>
                <a:buChar char="•"/>
              </a:pPr>
              <a:r>
                <a:rPr lang="en-US" sz="1500" dirty="0">
                  <a:solidFill>
                    <a:prstClr val="black"/>
                  </a:solidFill>
                  <a:latin typeface="Arial" pitchFamily="34" charset="0"/>
                  <a:cs typeface="Arial" pitchFamily="34" charset="0"/>
                </a:rPr>
                <a:t>Pre-Forum</a:t>
              </a:r>
            </a:p>
            <a:p>
              <a:pPr marL="214305" indent="-214305">
                <a:buFont typeface="Arial" pitchFamily="34" charset="0"/>
                <a:buChar char="•"/>
              </a:pPr>
              <a:r>
                <a:rPr lang="en-US" sz="1500" dirty="0">
                  <a:solidFill>
                    <a:prstClr val="black"/>
                  </a:solidFill>
                  <a:latin typeface="Arial" pitchFamily="34" charset="0"/>
                  <a:cs typeface="Arial" pitchFamily="34" charset="0"/>
                </a:rPr>
                <a:t>Social and citizen mobilization (young people, women, etc.)</a:t>
              </a:r>
              <a:endParaRPr lang="fr-FR" sz="1500" dirty="0">
                <a:solidFill>
                  <a:prstClr val="black"/>
                </a:solidFill>
                <a:latin typeface="Arial" pitchFamily="34" charset="0"/>
                <a:cs typeface="Arial" pitchFamily="34" charset="0"/>
              </a:endParaRPr>
            </a:p>
          </p:txBody>
        </p:sp>
        <p:sp>
          <p:nvSpPr>
            <p:cNvPr id="33" name="TextBox 47"/>
            <p:cNvSpPr txBox="1"/>
            <p:nvPr/>
          </p:nvSpPr>
          <p:spPr>
            <a:xfrm>
              <a:off x="4834625" y="3746287"/>
              <a:ext cx="3007731" cy="302810"/>
            </a:xfrm>
            <a:prstGeom prst="rect">
              <a:avLst/>
            </a:prstGeom>
            <a:noFill/>
          </p:spPr>
          <p:txBody>
            <a:bodyPr wrap="square" rtlCol="0">
              <a:spAutoFit/>
            </a:bodyPr>
            <a:lstStyle/>
            <a:p>
              <a:pPr algn="ctr"/>
              <a:r>
                <a:rPr lang="fr-FR" b="1" dirty="0">
                  <a:solidFill>
                    <a:prstClr val="white"/>
                  </a:solidFill>
                  <a:effectLst>
                    <a:outerShdw blurRad="38100" dist="38100" dir="2700000" algn="tl">
                      <a:srgbClr val="000000">
                        <a:alpha val="43137"/>
                      </a:srgbClr>
                    </a:outerShdw>
                  </a:effectLst>
                  <a:latin typeface="Arial" pitchFamily="34" charset="0"/>
                  <a:cs typeface="Arial" pitchFamily="34" charset="0"/>
                </a:rPr>
                <a:t>Civil Society</a:t>
              </a:r>
              <a:r>
                <a:rPr lang="en-US"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endParaRPr lang="fr-FR"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4" name="Group 48"/>
            <p:cNvGrpSpPr/>
            <p:nvPr/>
          </p:nvGrpSpPr>
          <p:grpSpPr>
            <a:xfrm>
              <a:off x="3256348" y="2470343"/>
              <a:ext cx="2175457" cy="2076018"/>
              <a:chOff x="3389437" y="2730853"/>
              <a:chExt cx="2363876" cy="2363876"/>
            </a:xfrm>
          </p:grpSpPr>
          <p:sp>
            <p:nvSpPr>
              <p:cNvPr id="35" name="Oval 49"/>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685777"/>
                <a:endParaRPr lang="en-US" sz="1350">
                  <a:solidFill>
                    <a:prstClr val="white"/>
                  </a:solidFill>
                  <a:latin typeface="Arial" pitchFamily="34" charset="0"/>
                  <a:cs typeface="Arial" pitchFamily="34" charset="0"/>
                </a:endParaRPr>
              </a:p>
            </p:txBody>
          </p:sp>
          <p:grpSp>
            <p:nvGrpSpPr>
              <p:cNvPr id="36" name="Group 50"/>
              <p:cNvGrpSpPr/>
              <p:nvPr/>
            </p:nvGrpSpPr>
            <p:grpSpPr>
              <a:xfrm>
                <a:off x="3582478" y="2923887"/>
                <a:ext cx="1977794" cy="1977793"/>
                <a:chOff x="6019800" y="3276599"/>
                <a:chExt cx="533400" cy="533400"/>
              </a:xfrm>
              <a:effectLst/>
            </p:grpSpPr>
            <p:sp>
              <p:nvSpPr>
                <p:cNvPr id="38" name="Oval 52"/>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rtlCol="0" anchor="ctr"/>
                <a:lstStyle/>
                <a:p>
                  <a:pPr algn="ctr" defTabSz="685777">
                    <a:defRPr/>
                  </a:pPr>
                  <a:endParaRPr lang="en-US" sz="1350">
                    <a:solidFill>
                      <a:sysClr val="window" lastClr="FFFFFF"/>
                    </a:solidFill>
                    <a:latin typeface="Arial" pitchFamily="34" charset="0"/>
                    <a:cs typeface="Arial" pitchFamily="34" charset="0"/>
                  </a:endParaRPr>
                </a:p>
              </p:txBody>
            </p:sp>
            <p:sp>
              <p:nvSpPr>
                <p:cNvPr id="39" name="Oval 53"/>
                <p:cNvSpPr/>
                <p:nvPr/>
              </p:nvSpPr>
              <p:spPr>
                <a:xfrm>
                  <a:off x="6032368" y="3296068"/>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685777">
                    <a:defRPr/>
                  </a:pPr>
                  <a:endParaRPr lang="en-US" sz="1100">
                    <a:solidFill>
                      <a:sysClr val="window" lastClr="FFFFFF"/>
                    </a:solidFill>
                    <a:latin typeface="Arial" pitchFamily="34" charset="0"/>
                    <a:cs typeface="Arial" pitchFamily="34" charset="0"/>
                  </a:endParaRPr>
                </a:p>
              </p:txBody>
            </p:sp>
          </p:grpSp>
          <p:sp>
            <p:nvSpPr>
              <p:cNvPr id="37" name="Rectangle 36"/>
              <p:cNvSpPr/>
              <p:nvPr/>
            </p:nvSpPr>
            <p:spPr>
              <a:xfrm>
                <a:off x="3723162" y="3537223"/>
                <a:ext cx="1626974" cy="775793"/>
              </a:xfrm>
              <a:prstGeom prst="rect">
                <a:avLst/>
              </a:prstGeom>
            </p:spPr>
            <p:txBody>
              <a:bodyPr wrap="square" anchor="ctr">
                <a:spAutoFit/>
              </a:bodyPr>
              <a:lstStyle/>
              <a:p>
                <a:pPr algn="ctr" defTabSz="685777"/>
                <a:r>
                  <a:rPr lang="fr-FR" sz="1600" b="1" dirty="0" err="1">
                    <a:solidFill>
                      <a:schemeClr val="bg1"/>
                    </a:solidFill>
                    <a:latin typeface="Arial Black"/>
                    <a:ea typeface="Arial Black"/>
                    <a:cs typeface="Arial Black"/>
                  </a:rPr>
                  <a:t>Mobilization</a:t>
                </a:r>
                <a:r>
                  <a:rPr lang="fr-FR" sz="1600" b="1" dirty="0">
                    <a:solidFill>
                      <a:schemeClr val="bg1"/>
                    </a:solidFill>
                    <a:latin typeface="Arial Black"/>
                    <a:ea typeface="Arial Black"/>
                    <a:cs typeface="Arial Black"/>
                  </a:rPr>
                  <a:t> of </a:t>
                </a:r>
                <a:r>
                  <a:rPr lang="fr-FR" sz="1600" b="1" dirty="0" err="1">
                    <a:solidFill>
                      <a:schemeClr val="bg1"/>
                    </a:solidFill>
                    <a:latin typeface="Arial Black"/>
                    <a:ea typeface="Arial Black"/>
                    <a:cs typeface="Arial Black"/>
                  </a:rPr>
                  <a:t>stakeholders</a:t>
                </a:r>
                <a:endParaRPr lang="fr-FR" sz="1600" b="1" dirty="0">
                  <a:solidFill>
                    <a:schemeClr val="bg1"/>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endParaRPr>
              </a:p>
            </p:txBody>
          </p:sp>
        </p:grpSp>
      </p:grpSp>
    </p:spTree>
    <p:extLst>
      <p:ext uri="{BB962C8B-B14F-4D97-AF65-F5344CB8AC3E}">
        <p14:creationId xmlns:p14="http://schemas.microsoft.com/office/powerpoint/2010/main" val="212637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title"/>
          </p:nvPr>
        </p:nvSpPr>
        <p:spPr>
          <a:xfrm>
            <a:off x="263235" y="87653"/>
            <a:ext cx="8652165" cy="676653"/>
          </a:xfrm>
          <a:prstGeom prst="rect">
            <a:avLst/>
          </a:prstGeom>
          <a:solidFill>
            <a:srgbClr val="EDEDED"/>
          </a:solidFill>
          <a:ln w="9525">
            <a:solidFill>
              <a:srgbClr val="00B0F0"/>
            </a:solidFill>
            <a:round/>
          </a:ln>
        </p:spPr>
        <p:txBody>
          <a:bodyPr lIns="45719" rIns="45719" anchor="ctr">
            <a:normAutofit/>
          </a:bodyPr>
          <a:lstStyle/>
          <a:p>
            <a:pPr algn="ctr" defTabSz="851488"/>
            <a:r>
              <a:rPr lang="fr-FR" sz="2400" b="1" cap="all" dirty="0" err="1">
                <a:solidFill>
                  <a:srgbClr val="0070C0"/>
                </a:solidFill>
                <a:latin typeface="Arial Black"/>
                <a:ea typeface="Arial Black"/>
                <a:cs typeface="Arial Black"/>
              </a:rPr>
              <a:t>Mobilization</a:t>
            </a:r>
            <a:r>
              <a:rPr lang="fr-FR" sz="2400" b="1" cap="all" dirty="0">
                <a:solidFill>
                  <a:srgbClr val="0070C0"/>
                </a:solidFill>
                <a:latin typeface="Arial Black"/>
                <a:ea typeface="Arial Black"/>
                <a:cs typeface="Arial Black"/>
              </a:rPr>
              <a:t> of </a:t>
            </a:r>
            <a:r>
              <a:rPr lang="fr-FR" sz="2400" b="1" cap="all" dirty="0" err="1">
                <a:solidFill>
                  <a:srgbClr val="0070C0"/>
                </a:solidFill>
                <a:latin typeface="Arial Black"/>
                <a:ea typeface="Arial Black"/>
                <a:cs typeface="Arial Black"/>
              </a:rPr>
              <a:t>actors</a:t>
            </a:r>
            <a:endParaRPr sz="2304" cap="all" dirty="0">
              <a:solidFill>
                <a:srgbClr val="0070C0"/>
              </a:solidFill>
              <a:latin typeface="Arial Black"/>
              <a:ea typeface="Arial Black"/>
              <a:cs typeface="Arial Black"/>
            </a:endParaRPr>
          </a:p>
        </p:txBody>
      </p:sp>
      <p:sp>
        <p:nvSpPr>
          <p:cNvPr id="131" name="Text Placeholder 2"/>
          <p:cNvSpPr txBox="1">
            <a:spLocks noGrp="1"/>
          </p:cNvSpPr>
          <p:nvPr>
            <p:ph idx="1"/>
          </p:nvPr>
        </p:nvSpPr>
        <p:spPr>
          <a:xfrm>
            <a:off x="152405" y="766823"/>
            <a:ext cx="8926400" cy="5460816"/>
          </a:xfrm>
          <a:prstGeom prst="rect">
            <a:avLst/>
          </a:prstGeom>
        </p:spPr>
        <p:txBody>
          <a:bodyPr>
            <a:noAutofit/>
          </a:bodyPr>
          <a:lstStyle/>
          <a:p>
            <a:pPr marL="250527" indent="-250527" defTabSz="816008">
              <a:lnSpc>
                <a:spcPct val="15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rPr>
              <a:t>I</a:t>
            </a:r>
            <a:r>
              <a:rPr lang="en-US" sz="2000" b="1" dirty="0" smtClean="0">
                <a:solidFill>
                  <a:srgbClr val="454545"/>
                </a:solidFill>
                <a:latin typeface="Helvetica" panose="020B0604020202020204" pitchFamily="34" charset="0"/>
                <a:cs typeface="Helvetica" panose="020B0604020202020204" pitchFamily="34" charset="0"/>
              </a:rPr>
              <a:t>nternational </a:t>
            </a:r>
            <a:r>
              <a:rPr lang="en-US" sz="2000" b="1" dirty="0">
                <a:solidFill>
                  <a:srgbClr val="454545"/>
                </a:solidFill>
                <a:latin typeface="Helvetica" panose="020B0604020202020204" pitchFamily="34" charset="0"/>
                <a:cs typeface="Helvetica" panose="020B0604020202020204" pitchFamily="34" charset="0"/>
              </a:rPr>
              <a:t>partnership agreements signed </a:t>
            </a:r>
            <a:r>
              <a:rPr lang="en-US" sz="2000" b="1" dirty="0" smtClean="0">
                <a:solidFill>
                  <a:srgbClr val="454545"/>
                </a:solidFill>
                <a:latin typeface="Helvetica" panose="020B0604020202020204" pitchFamily="34" charset="0"/>
                <a:cs typeface="Helvetica" panose="020B0604020202020204" pitchFamily="34" charset="0"/>
              </a:rPr>
              <a:t>with : </a:t>
            </a:r>
            <a:r>
              <a:rPr lang="en-US" sz="2000" b="1" dirty="0">
                <a:solidFill>
                  <a:srgbClr val="454545"/>
                </a:solidFill>
                <a:latin typeface="Helvetica" panose="020B0604020202020204" pitchFamily="34" charset="0"/>
                <a:cs typeface="Helvetica" panose="020B0604020202020204" pitchFamily="34" charset="0"/>
              </a:rPr>
              <a:t>Switzerland, UNESCO, Korea, OMVS, UNECE, IWRA, France, the Arab Water Council, </a:t>
            </a:r>
            <a:r>
              <a:rPr lang="en-US" sz="2000" b="1" dirty="0" smtClean="0">
                <a:solidFill>
                  <a:srgbClr val="454545"/>
                </a:solidFill>
                <a:latin typeface="Helvetica" panose="020B0604020202020204" pitchFamily="34" charset="0"/>
                <a:cs typeface="Helvetica" panose="020B0604020202020204" pitchFamily="34" charset="0"/>
              </a:rPr>
              <a:t>AMCOW, AFWA, ICESCO, APGMV;</a:t>
            </a:r>
            <a:endParaRPr lang="en-US" sz="2000" b="1" dirty="0">
              <a:solidFill>
                <a:srgbClr val="454545"/>
              </a:solidFill>
              <a:latin typeface="Helvetica" panose="020B0604020202020204" pitchFamily="34" charset="0"/>
              <a:cs typeface="Helvetica" panose="020B0604020202020204" pitchFamily="34" charset="0"/>
            </a:endParaRPr>
          </a:p>
          <a:p>
            <a:pPr marL="250527" indent="-250527" defTabSz="816008">
              <a:lnSpc>
                <a:spcPct val="15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rPr>
              <a:t>Others are under discussion with some countries and institutions;</a:t>
            </a:r>
          </a:p>
          <a:p>
            <a:pPr marL="250527" indent="-250527" defTabSz="816008">
              <a:lnSpc>
                <a:spcPct val="15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rPr>
              <a:t> Implication in the consultation process and convention with other actors would be an opportunity </a:t>
            </a:r>
          </a:p>
          <a:p>
            <a:pPr marL="593427" lvl="1" indent="-250527" defTabSz="816008">
              <a:lnSpc>
                <a:spcPct val="15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1700" b="1" dirty="0">
                <a:solidFill>
                  <a:srgbClr val="454545"/>
                </a:solidFill>
                <a:latin typeface="Helvetica" panose="020B0604020202020204" pitchFamily="34" charset="0"/>
                <a:cs typeface="Helvetica" panose="020B0604020202020204" pitchFamily="34" charset="0"/>
              </a:rPr>
              <a:t>to better address the concerns of different regions</a:t>
            </a:r>
          </a:p>
          <a:p>
            <a:pPr marL="593427" lvl="1" indent="-250527" defTabSz="816008">
              <a:lnSpc>
                <a:spcPct val="15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1700" b="1" dirty="0">
                <a:solidFill>
                  <a:srgbClr val="454545"/>
                </a:solidFill>
                <a:latin typeface="Helvetica" panose="020B0604020202020204" pitchFamily="34" charset="0"/>
                <a:cs typeface="Helvetica" panose="020B0604020202020204" pitchFamily="34" charset="0"/>
              </a:rPr>
              <a:t>to lay the foundations for a fruitful and rich </a:t>
            </a:r>
            <a:r>
              <a:rPr lang="en-US" sz="1700" b="1" dirty="0" smtClean="0">
                <a:solidFill>
                  <a:srgbClr val="454545"/>
                </a:solidFill>
                <a:latin typeface="Helvetica" panose="020B0604020202020204" pitchFamily="34" charset="0"/>
                <a:cs typeface="Helvetica" panose="020B0604020202020204" pitchFamily="34" charset="0"/>
              </a:rPr>
              <a:t>collaboration.</a:t>
            </a:r>
            <a:endParaRPr lang="fr-SN" sz="1700" dirty="0">
              <a:solidFill>
                <a:srgbClr val="454545"/>
              </a:solidFill>
              <a:latin typeface="Helvetica" panose="020B0604020202020204" pitchFamily="34" charset="0"/>
              <a:cs typeface="Helvetica" panose="020B0604020202020204" pitchFamily="34" charset="0"/>
            </a:endParaRPr>
          </a:p>
        </p:txBody>
      </p:sp>
      <p:sp>
        <p:nvSpPr>
          <p:cNvPr id="132" name="Numéro de diapositive"/>
          <p:cNvSpPr txBox="1">
            <a:spLocks noGrp="1"/>
          </p:cNvSpPr>
          <p:nvPr>
            <p:ph type="sldNum" sz="quarter" idx="12"/>
          </p:nvPr>
        </p:nvSpPr>
        <p:spPr>
          <a:xfrm>
            <a:off x="8347658" y="6423341"/>
            <a:ext cx="167692"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7" name="Picture 5" descr="Picture 5"/>
          <p:cNvPicPr>
            <a:picLocks noChangeAspect="1"/>
          </p:cNvPicPr>
          <p:nvPr/>
        </p:nvPicPr>
        <p:blipFill>
          <a:blip r:embed="rId2"/>
          <a:stretch>
            <a:fillRect/>
          </a:stretch>
        </p:blipFill>
        <p:spPr>
          <a:xfrm>
            <a:off x="845127" y="6171149"/>
            <a:ext cx="8298873" cy="677783"/>
          </a:xfrm>
          <a:prstGeom prst="rect">
            <a:avLst/>
          </a:prstGeom>
          <a:ln w="12700" cap="flat">
            <a:noFill/>
            <a:miter lim="400000"/>
          </a:ln>
          <a:effectLst/>
        </p:spPr>
      </p:pic>
      <p:pic>
        <p:nvPicPr>
          <p:cNvPr id="8" name="Image 7" descr="pasted-image.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40427"/>
            <a:ext cx="516635" cy="636220"/>
          </a:xfrm>
          <a:prstGeom prst="rect">
            <a:avLst/>
          </a:prstGeom>
          <a:noFill/>
          <a:ln>
            <a:noFill/>
          </a:ln>
        </p:spPr>
      </p:pic>
    </p:spTree>
    <p:extLst>
      <p:ext uri="{BB962C8B-B14F-4D97-AF65-F5344CB8AC3E}">
        <p14:creationId xmlns:p14="http://schemas.microsoft.com/office/powerpoint/2010/main" val="96227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4"/>
          <p:cNvPicPr>
            <a:picLocks noChangeAspect="1"/>
          </p:cNvPicPr>
          <p:nvPr/>
        </p:nvPicPr>
        <p:blipFill rotWithShape="1">
          <a:blip r:embed="rId2"/>
          <a:srcRect l="1237" t="4239" r="48896" b="21742"/>
          <a:stretch/>
        </p:blipFill>
        <p:spPr>
          <a:xfrm rot="5400000">
            <a:off x="3247635" y="1047929"/>
            <a:ext cx="2644295" cy="9105901"/>
          </a:xfrm>
          <a:prstGeom prst="rect">
            <a:avLst/>
          </a:prstGeom>
          <a:ln w="12700">
            <a:miter lim="400000"/>
          </a:ln>
        </p:spPr>
      </p:pic>
      <p:sp>
        <p:nvSpPr>
          <p:cNvPr id="3" name="Espace réservé du texte 2"/>
          <p:cNvSpPr>
            <a:spLocks noGrp="1"/>
          </p:cNvSpPr>
          <p:nvPr>
            <p:ph type="subTitle" idx="1"/>
          </p:nvPr>
        </p:nvSpPr>
        <p:spPr>
          <a:xfrm>
            <a:off x="6201" y="4099087"/>
            <a:ext cx="9105900" cy="1401168"/>
          </a:xfrm>
        </p:spPr>
        <p:txBody>
          <a:bodyPr>
            <a:noAutofit/>
          </a:bodyPr>
          <a:lstStyle/>
          <a:p>
            <a:r>
              <a:rPr lang="fr-FR" sz="3600" dirty="0" smtClean="0">
                <a:solidFill>
                  <a:srgbClr val="00B0F0"/>
                </a:solidFill>
                <a:latin typeface="Britannic Bold" panose="020B0903060703020204" pitchFamily="34" charset="0"/>
              </a:rPr>
              <a:t>3-</a:t>
            </a:r>
            <a:r>
              <a:rPr lang="fr-FR" sz="3200" dirty="0" smtClean="0">
                <a:solidFill>
                  <a:srgbClr val="0070C0"/>
                </a:solidFill>
                <a:latin typeface="Britannic Bold" panose="020B0903060703020204" pitchFamily="34" charset="0"/>
              </a:rPr>
              <a:t> </a:t>
            </a:r>
            <a:r>
              <a:rPr lang="en-US" sz="3200" dirty="0">
                <a:solidFill>
                  <a:srgbClr val="0070C0"/>
                </a:solidFill>
                <a:latin typeface="Britannic Bold" panose="020B0903060703020204" pitchFamily="34" charset="0"/>
              </a:rPr>
              <a:t>Dakar 2021 Initiative</a:t>
            </a:r>
          </a:p>
          <a:p>
            <a:endParaRPr lang="fr-FR" sz="3200" dirty="0">
              <a:solidFill>
                <a:srgbClr val="0070C0"/>
              </a:solidFill>
              <a:latin typeface="Britannic Bold" panose="020B0903060703020204" pitchFamily="34" charset="0"/>
            </a:endParaRPr>
          </a:p>
        </p:txBody>
      </p:sp>
      <p:pic>
        <p:nvPicPr>
          <p:cNvPr id="7" name="Image 6" descr="C:\Users\Cheikh Tidiane FALL\Desktop\DIVERS 1\Documents\Photos site Web 2\GNITH PRISE D'EAU I.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3985145"/>
          </a:xfrm>
          <a:prstGeom prst="rect">
            <a:avLst/>
          </a:prstGeom>
          <a:noFill/>
          <a:ln>
            <a:noFill/>
          </a:ln>
        </p:spPr>
      </p:pic>
    </p:spTree>
    <p:extLst>
      <p:ext uri="{BB962C8B-B14F-4D97-AF65-F5344CB8AC3E}">
        <p14:creationId xmlns:p14="http://schemas.microsoft.com/office/powerpoint/2010/main" val="1331200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p:cNvSpPr txBox="1">
            <a:spLocks noGrp="1"/>
          </p:cNvSpPr>
          <p:nvPr>
            <p:ph type="title"/>
          </p:nvPr>
        </p:nvSpPr>
        <p:spPr>
          <a:xfrm>
            <a:off x="247651" y="99141"/>
            <a:ext cx="8508422" cy="606829"/>
          </a:xfrm>
          <a:prstGeom prst="rect">
            <a:avLst/>
          </a:prstGeom>
          <a:solidFill>
            <a:srgbClr val="EDEDED"/>
          </a:solidFill>
          <a:ln w="9525">
            <a:solidFill>
              <a:srgbClr val="00B0F0"/>
            </a:solidFill>
            <a:round/>
          </a:ln>
        </p:spPr>
        <p:txBody>
          <a:bodyPr/>
          <a:lstStyle>
            <a:lvl1pPr algn="ctr" defTabSz="851488">
              <a:defRPr sz="2304" cap="all">
                <a:solidFill>
                  <a:srgbClr val="0070C0"/>
                </a:solidFill>
                <a:latin typeface="Arial Black"/>
                <a:ea typeface="Arial Black"/>
                <a:cs typeface="Arial Black"/>
                <a:sym typeface="Arial Black"/>
              </a:defRPr>
            </a:lvl1pPr>
          </a:lstStyle>
          <a:p>
            <a:r>
              <a:rPr lang="fr-SN" dirty="0"/>
              <a:t>Initiative Dakar 2021</a:t>
            </a:r>
            <a:endParaRPr dirty="0"/>
          </a:p>
        </p:txBody>
      </p:sp>
      <p:sp>
        <p:nvSpPr>
          <p:cNvPr id="124" name="Numéro de diapositive"/>
          <p:cNvSpPr txBox="1">
            <a:spLocks noGrp="1"/>
          </p:cNvSpPr>
          <p:nvPr>
            <p:ph type="sldNum" sz="quarter" idx="12"/>
          </p:nvPr>
        </p:nvSpPr>
        <p:spPr>
          <a:xfrm>
            <a:off x="8341372" y="6423342"/>
            <a:ext cx="173978" cy="2311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125" name="Rectangle 4"/>
          <p:cNvSpPr txBox="1"/>
          <p:nvPr/>
        </p:nvSpPr>
        <p:spPr>
          <a:xfrm>
            <a:off x="247650" y="6321425"/>
            <a:ext cx="8667750" cy="3073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400">
                <a:solidFill>
                  <a:srgbClr val="FFFFFF"/>
                </a:solidFill>
                <a:latin typeface="Calibri Light"/>
                <a:ea typeface="Calibri Light"/>
                <a:cs typeface="Calibri Light"/>
                <a:sym typeface="Calibri Light"/>
              </a:defRPr>
            </a:lvl1pPr>
          </a:lstStyle>
          <a:p>
            <a:r>
              <a:t>TOGETHER WE MAKE WATER A GLOBAL PRIORITY</a:t>
            </a:r>
          </a:p>
        </p:txBody>
      </p:sp>
      <p:pic>
        <p:nvPicPr>
          <p:cNvPr id="8" name="Picture 5" descr="Picture 5"/>
          <p:cNvPicPr>
            <a:picLocks noChangeAspect="1"/>
          </p:cNvPicPr>
          <p:nvPr/>
        </p:nvPicPr>
        <p:blipFill>
          <a:blip r:embed="rId2"/>
          <a:stretch>
            <a:fillRect/>
          </a:stretch>
        </p:blipFill>
        <p:spPr>
          <a:xfrm>
            <a:off x="845127" y="6198862"/>
            <a:ext cx="8298873" cy="677783"/>
          </a:xfrm>
          <a:prstGeom prst="rect">
            <a:avLst/>
          </a:prstGeom>
          <a:ln w="12700" cap="flat">
            <a:noFill/>
            <a:miter lim="400000"/>
          </a:ln>
          <a:effectLst/>
        </p:spPr>
      </p:pic>
      <p:pic>
        <p:nvPicPr>
          <p:cNvPr id="10" name="Image 9" descr="pasted-image.tif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6240427"/>
            <a:ext cx="516635" cy="636220"/>
          </a:xfrm>
          <a:prstGeom prst="rect">
            <a:avLst/>
          </a:prstGeom>
          <a:noFill/>
          <a:ln>
            <a:noFill/>
          </a:ln>
        </p:spPr>
      </p:pic>
      <p:sp>
        <p:nvSpPr>
          <p:cNvPr id="14" name="Espace réservé du texte 2"/>
          <p:cNvSpPr txBox="1">
            <a:spLocks/>
          </p:cNvSpPr>
          <p:nvPr/>
        </p:nvSpPr>
        <p:spPr>
          <a:xfrm>
            <a:off x="228600" y="802782"/>
            <a:ext cx="8686799" cy="310419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0527" indent="-250527" algn="just" defTabSz="816008">
              <a:lnSpc>
                <a:spcPct val="10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sym typeface="Helvetica"/>
              </a:rPr>
              <a:t>The platform for the submission of applications for the labeling of projects is online since January 2020</a:t>
            </a:r>
            <a:r>
              <a:rPr lang="fr-SN" sz="2000" dirty="0" smtClean="0">
                <a:solidFill>
                  <a:srgbClr val="454545"/>
                </a:solidFill>
                <a:latin typeface="Helvetica" panose="020B0604020202020204" pitchFamily="34" charset="0"/>
                <a:cs typeface="Helvetica" panose="020B0604020202020204" pitchFamily="34" charset="0"/>
                <a:sym typeface="Helvetica"/>
              </a:rPr>
              <a:t>: </a:t>
            </a:r>
            <a:r>
              <a:rPr lang="fr-SN" sz="2000" b="1" dirty="0">
                <a:solidFill>
                  <a:srgbClr val="454545"/>
                </a:solidFill>
                <a:latin typeface="Helvetica" panose="020B0604020202020204" pitchFamily="34" charset="0"/>
                <a:cs typeface="Helvetica" panose="020B0604020202020204" pitchFamily="34" charset="0"/>
                <a:sym typeface="Helvetica"/>
                <a:hlinkClick r:id="rId4"/>
              </a:rPr>
              <a:t>https://www.worldwaterforum.org/en/9th-forum/initiative-dakar-2021</a:t>
            </a:r>
            <a:endParaRPr lang="fr-SN" sz="2000" b="1" dirty="0">
              <a:solidFill>
                <a:srgbClr val="454545"/>
              </a:solidFill>
              <a:latin typeface="Helvetica" panose="020B0604020202020204" pitchFamily="34" charset="0"/>
              <a:cs typeface="Helvetica" panose="020B0604020202020204" pitchFamily="34" charset="0"/>
              <a:sym typeface="Helvetica"/>
            </a:endParaRPr>
          </a:p>
          <a:p>
            <a:pPr marL="250527" indent="-250527" algn="just" defTabSz="816008">
              <a:lnSpc>
                <a:spcPct val="10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sym typeface="Helvetica"/>
              </a:rPr>
              <a:t>So far, </a:t>
            </a:r>
            <a:r>
              <a:rPr lang="en-US" sz="2000" b="1" dirty="0" smtClean="0">
                <a:solidFill>
                  <a:srgbClr val="454545"/>
                </a:solidFill>
                <a:latin typeface="Helvetica" panose="020B0604020202020204" pitchFamily="34" charset="0"/>
                <a:cs typeface="Helvetica" panose="020B0604020202020204" pitchFamily="34" charset="0"/>
                <a:sym typeface="Helvetica"/>
              </a:rPr>
              <a:t>projects </a:t>
            </a:r>
            <a:r>
              <a:rPr lang="en-US" sz="2000" b="1" dirty="0">
                <a:solidFill>
                  <a:srgbClr val="454545"/>
                </a:solidFill>
                <a:latin typeface="Helvetica" panose="020B0604020202020204" pitchFamily="34" charset="0"/>
                <a:cs typeface="Helvetica" panose="020B0604020202020204" pitchFamily="34" charset="0"/>
                <a:sym typeface="Helvetica"/>
              </a:rPr>
              <a:t>from 13 countries and 4 continents have been received.</a:t>
            </a:r>
            <a:r>
              <a:rPr lang="fr-SN" sz="2000" b="1" dirty="0">
                <a:solidFill>
                  <a:srgbClr val="454545"/>
                </a:solidFill>
                <a:latin typeface="Helvetica" panose="020B0604020202020204" pitchFamily="34" charset="0"/>
                <a:cs typeface="Helvetica" panose="020B0604020202020204" pitchFamily="34" charset="0"/>
                <a:sym typeface="Helvetica"/>
              </a:rPr>
              <a:t> </a:t>
            </a:r>
          </a:p>
          <a:p>
            <a:pPr marL="250527" indent="-250527" algn="just" defTabSz="816008">
              <a:lnSpc>
                <a:spcPct val="120000"/>
              </a:lnSpc>
              <a:spcBef>
                <a:spcPts val="2200"/>
              </a:spcBef>
              <a:buClr>
                <a:srgbClr val="1C3B72"/>
              </a:buClr>
              <a:buSzPct val="90000"/>
              <a:buFont typeface="Helvetica"/>
              <a:buChar char="๏"/>
              <a:defRPr sz="2024">
                <a:solidFill>
                  <a:srgbClr val="454545"/>
                </a:solidFill>
                <a:latin typeface="+mn-lt"/>
                <a:ea typeface="+mn-ea"/>
                <a:cs typeface="+mn-cs"/>
                <a:sym typeface="Helvetica"/>
              </a:defRPr>
            </a:pPr>
            <a:r>
              <a:rPr lang="en-US" sz="2000" b="1" dirty="0">
                <a:solidFill>
                  <a:srgbClr val="454545"/>
                </a:solidFill>
                <a:latin typeface="Helvetica" panose="020B0604020202020204" pitchFamily="34" charset="0"/>
                <a:cs typeface="Helvetica" panose="020B0604020202020204" pitchFamily="34" charset="0"/>
                <a:sym typeface="Helvetica"/>
              </a:rPr>
              <a:t>Need to label many projects from the world</a:t>
            </a:r>
          </a:p>
        </p:txBody>
      </p:sp>
      <p:pic>
        <p:nvPicPr>
          <p:cNvPr id="2" name="Image 1"/>
          <p:cNvPicPr>
            <a:picLocks noChangeAspect="1"/>
          </p:cNvPicPr>
          <p:nvPr/>
        </p:nvPicPr>
        <p:blipFill>
          <a:blip r:embed="rId5"/>
          <a:stretch>
            <a:fillRect/>
          </a:stretch>
        </p:blipFill>
        <p:spPr>
          <a:xfrm>
            <a:off x="819125" y="3343700"/>
            <a:ext cx="7609236" cy="2874559"/>
          </a:xfrm>
          <a:prstGeom prst="rect">
            <a:avLst/>
          </a:prstGeom>
        </p:spPr>
      </p:pic>
    </p:spTree>
    <p:extLst>
      <p:ext uri="{BB962C8B-B14F-4D97-AF65-F5344CB8AC3E}">
        <p14:creationId xmlns:p14="http://schemas.microsoft.com/office/powerpoint/2010/main" val="1808557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hème Office">
      <a:majorFont>
        <a:latin typeface="Times New Roman"/>
        <a:ea typeface="Times New Roman"/>
        <a:cs typeface="Times New Roman"/>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23120</TotalTime>
  <Words>1177</Words>
  <Application>Microsoft Office PowerPoint</Application>
  <PresentationFormat>Affichage à l'écran (4:3)</PresentationFormat>
  <Paragraphs>125</Paragraphs>
  <Slides>13</Slides>
  <Notes>1</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13</vt:i4>
      </vt:variant>
    </vt:vector>
  </HeadingPairs>
  <TitlesOfParts>
    <vt:vector size="28" baseType="lpstr">
      <vt:lpstr>Arial</vt:lpstr>
      <vt:lpstr>Arial Black</vt:lpstr>
      <vt:lpstr>Arial Narrow</vt:lpstr>
      <vt:lpstr>Arial Rounded MT Bold</vt:lpstr>
      <vt:lpstr>Bookman Old Style</vt:lpstr>
      <vt:lpstr>Britannic Bold</vt:lpstr>
      <vt:lpstr>Broadway</vt:lpstr>
      <vt:lpstr>Calibri</vt:lpstr>
      <vt:lpstr>Calibri Light</vt:lpstr>
      <vt:lpstr>Helvetica</vt:lpstr>
      <vt:lpstr>Kozuka Gothic Pr6N B</vt:lpstr>
      <vt:lpstr>Symbol</vt:lpstr>
      <vt:lpstr>Times New Roman</vt:lpstr>
      <vt:lpstr>Wingdings</vt:lpstr>
      <vt:lpstr>Thème Office</vt:lpstr>
      <vt:lpstr>Présentation PowerPoint</vt:lpstr>
      <vt:lpstr>Présentation PowerPoint</vt:lpstr>
      <vt:lpstr>9th World Water Forum STRUCTURE</vt:lpstr>
      <vt:lpstr>Content Development</vt:lpstr>
      <vt:lpstr>Présentation PowerPoint</vt:lpstr>
      <vt:lpstr>Mobilization of actors</vt:lpstr>
      <vt:lpstr>Mobilization of actors</vt:lpstr>
      <vt:lpstr>Présentation PowerPoint</vt:lpstr>
      <vt:lpstr>Initiative Dakar 2021</vt:lpstr>
      <vt:lpstr>Présentation PowerPoint</vt:lpstr>
      <vt:lpstr>Forum Communication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Forum au PR</dc:title>
  <dc:subject>Etat d'avancement</dc:subject>
  <dc:creator>Dr Mohamed DIATTA</dc:creator>
  <cp:lastModifiedBy>Utilisateur Windows</cp:lastModifiedBy>
  <cp:revision>559</cp:revision>
  <dcterms:modified xsi:type="dcterms:W3CDTF">2020-09-01T11:55:25Z</dcterms:modified>
</cp:coreProperties>
</file>